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7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874" r:id="rId2"/>
    <p:sldMasterId id="2147483911" r:id="rId3"/>
    <p:sldMasterId id="2147483930" r:id="rId4"/>
    <p:sldMasterId id="2147483950" r:id="rId5"/>
    <p:sldMasterId id="2147483967" r:id="rId6"/>
    <p:sldMasterId id="2147483987" r:id="rId7"/>
    <p:sldMasterId id="2147484004" r:id="rId8"/>
  </p:sldMasterIdLst>
  <p:notesMasterIdLst>
    <p:notesMasterId r:id="rId81"/>
  </p:notesMasterIdLst>
  <p:handoutMasterIdLst>
    <p:handoutMasterId r:id="rId82"/>
  </p:handoutMasterIdLst>
  <p:sldIdLst>
    <p:sldId id="309" r:id="rId9"/>
    <p:sldId id="874" r:id="rId10"/>
    <p:sldId id="600" r:id="rId11"/>
    <p:sldId id="567" r:id="rId12"/>
    <p:sldId id="744" r:id="rId13"/>
    <p:sldId id="792" r:id="rId14"/>
    <p:sldId id="793" r:id="rId15"/>
    <p:sldId id="866" r:id="rId16"/>
    <p:sldId id="867" r:id="rId17"/>
    <p:sldId id="868" r:id="rId18"/>
    <p:sldId id="914" r:id="rId19"/>
    <p:sldId id="925" r:id="rId20"/>
    <p:sldId id="926" r:id="rId21"/>
    <p:sldId id="920" r:id="rId22"/>
    <p:sldId id="918" r:id="rId23"/>
    <p:sldId id="919" r:id="rId24"/>
    <p:sldId id="917" r:id="rId25"/>
    <p:sldId id="916" r:id="rId26"/>
    <p:sldId id="929" r:id="rId27"/>
    <p:sldId id="927" r:id="rId28"/>
    <p:sldId id="886" r:id="rId29"/>
    <p:sldId id="869" r:id="rId30"/>
    <p:sldId id="928" r:id="rId31"/>
    <p:sldId id="876" r:id="rId32"/>
    <p:sldId id="877" r:id="rId33"/>
    <p:sldId id="878" r:id="rId34"/>
    <p:sldId id="879" r:id="rId35"/>
    <p:sldId id="882" r:id="rId36"/>
    <p:sldId id="883" r:id="rId37"/>
    <p:sldId id="884" r:id="rId38"/>
    <p:sldId id="870" r:id="rId39"/>
    <p:sldId id="871" r:id="rId40"/>
    <p:sldId id="902" r:id="rId41"/>
    <p:sldId id="875" r:id="rId42"/>
    <p:sldId id="888" r:id="rId43"/>
    <p:sldId id="930" r:id="rId44"/>
    <p:sldId id="931" r:id="rId45"/>
    <p:sldId id="932" r:id="rId46"/>
    <p:sldId id="933" r:id="rId47"/>
    <p:sldId id="934" r:id="rId48"/>
    <p:sldId id="935" r:id="rId49"/>
    <p:sldId id="936" r:id="rId50"/>
    <p:sldId id="937" r:id="rId51"/>
    <p:sldId id="938" r:id="rId52"/>
    <p:sldId id="939" r:id="rId53"/>
    <p:sldId id="940" r:id="rId54"/>
    <p:sldId id="941" r:id="rId55"/>
    <p:sldId id="942" r:id="rId56"/>
    <p:sldId id="943" r:id="rId57"/>
    <p:sldId id="944" r:id="rId58"/>
    <p:sldId id="945" r:id="rId59"/>
    <p:sldId id="946" r:id="rId60"/>
    <p:sldId id="900" r:id="rId61"/>
    <p:sldId id="922" r:id="rId62"/>
    <p:sldId id="924" r:id="rId63"/>
    <p:sldId id="923" r:id="rId64"/>
    <p:sldId id="903" r:id="rId65"/>
    <p:sldId id="905" r:id="rId66"/>
    <p:sldId id="906" r:id="rId67"/>
    <p:sldId id="907" r:id="rId68"/>
    <p:sldId id="908" r:id="rId69"/>
    <p:sldId id="909" r:id="rId70"/>
    <p:sldId id="910" r:id="rId71"/>
    <p:sldId id="911" r:id="rId72"/>
    <p:sldId id="912" r:id="rId73"/>
    <p:sldId id="913" r:id="rId74"/>
    <p:sldId id="779" r:id="rId75"/>
    <p:sldId id="781" r:id="rId76"/>
    <p:sldId id="848" r:id="rId77"/>
    <p:sldId id="844" r:id="rId78"/>
    <p:sldId id="548" r:id="rId79"/>
    <p:sldId id="921" r:id="rId80"/>
  </p:sldIdLst>
  <p:sldSz cx="9144000" cy="5143500" type="screen16x9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7BCAB1C9-F6CA-4140-8228-FACA11A43CA1}">
          <p14:sldIdLst>
            <p14:sldId id="309"/>
            <p14:sldId id="874"/>
            <p14:sldId id="600"/>
          </p14:sldIdLst>
        </p14:section>
        <p14:section name="Introduction" id="{695F38BD-51C0-E149-8DCC-35D3D1DD37F2}">
          <p14:sldIdLst>
            <p14:sldId id="567"/>
            <p14:sldId id="744"/>
            <p14:sldId id="792"/>
            <p14:sldId id="793"/>
            <p14:sldId id="866"/>
            <p14:sldId id="867"/>
            <p14:sldId id="868"/>
            <p14:sldId id="914"/>
            <p14:sldId id="925"/>
            <p14:sldId id="926"/>
            <p14:sldId id="920"/>
            <p14:sldId id="918"/>
            <p14:sldId id="919"/>
            <p14:sldId id="917"/>
            <p14:sldId id="916"/>
            <p14:sldId id="929"/>
            <p14:sldId id="927"/>
            <p14:sldId id="886"/>
            <p14:sldId id="869"/>
            <p14:sldId id="928"/>
            <p14:sldId id="876"/>
            <p14:sldId id="877"/>
            <p14:sldId id="878"/>
            <p14:sldId id="879"/>
            <p14:sldId id="882"/>
            <p14:sldId id="883"/>
            <p14:sldId id="884"/>
            <p14:sldId id="870"/>
            <p14:sldId id="871"/>
            <p14:sldId id="902"/>
            <p14:sldId id="875"/>
            <p14:sldId id="888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00"/>
            <p14:sldId id="922"/>
            <p14:sldId id="924"/>
            <p14:sldId id="923"/>
            <p14:sldId id="903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</p14:sldIdLst>
        </p14:section>
        <p14:section name="Demos" id="{94500D82-550C-6649-96AB-E8E464A4C9EA}">
          <p14:sldIdLst>
            <p14:sldId id="779"/>
            <p14:sldId id="781"/>
            <p14:sldId id="848"/>
            <p14:sldId id="844"/>
          </p14:sldIdLst>
        </p14:section>
        <p14:section name="Appendix" id="{628CCF0A-DC4C-0040-B41B-85F636A4F34B}">
          <p14:sldIdLst>
            <p14:sldId id="548"/>
            <p14:sldId id="92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rporate Us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60A2"/>
    <a:srgbClr val="CA1AD8"/>
    <a:srgbClr val="F16F3B"/>
    <a:srgbClr val="AEBF2F"/>
    <a:srgbClr val="00685D"/>
    <a:srgbClr val="1C7B70"/>
    <a:srgbClr val="2E7CA2"/>
    <a:srgbClr val="51A7BB"/>
    <a:srgbClr val="ADC339"/>
    <a:srgbClr val="E96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45" autoAdjust="0"/>
    <p:restoredTop sz="78652" autoAdjust="0"/>
  </p:normalViewPr>
  <p:slideViewPr>
    <p:cSldViewPr snapToGrid="0">
      <p:cViewPr>
        <p:scale>
          <a:sx n="99" d="100"/>
          <a:sy n="99" d="100"/>
        </p:scale>
        <p:origin x="-648" y="-3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commentAuthors" Target="commentAuthors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3"/>
          <p:cNvSpPr txBox="1">
            <a:spLocks noChangeArrowheads="1"/>
          </p:cNvSpPr>
          <p:nvPr/>
        </p:nvSpPr>
        <p:spPr bwMode="auto">
          <a:xfrm>
            <a:off x="3313113" y="8953500"/>
            <a:ext cx="361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C4942CE-4A1A-A84B-AEF4-6D08DBADF80D}" type="slidenum">
              <a:rPr lang="en-US" sz="800">
                <a:latin typeface="Verdana" charset="0"/>
                <a:cs typeface="Arial" charset="0"/>
              </a:rPr>
              <a:pPr/>
              <a:t>‹#›</a:t>
            </a:fld>
            <a:endParaRPr lang="en-US" sz="800">
              <a:latin typeface="Verdana" charset="0"/>
              <a:cs typeface="Arial" charset="0"/>
            </a:endParaRPr>
          </a:p>
        </p:txBody>
      </p:sp>
      <p:sp>
        <p:nvSpPr>
          <p:cNvPr id="24579" name="TextBox 5"/>
          <p:cNvSpPr txBox="1">
            <a:spLocks noChangeArrowheads="1"/>
          </p:cNvSpPr>
          <p:nvPr/>
        </p:nvSpPr>
        <p:spPr bwMode="auto">
          <a:xfrm>
            <a:off x="298450" y="174625"/>
            <a:ext cx="6337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8288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Verdana" charset="0"/>
                <a:cs typeface="Arial" charset="0"/>
              </a:rPr>
              <a:t>TITLE</a:t>
            </a:r>
          </a:p>
          <a:p>
            <a:pPr algn="ctr"/>
            <a:r>
              <a:rPr lang="en-US" sz="1000">
                <a:latin typeface="Verdana" charset="0"/>
                <a:cs typeface="Arial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1353670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1508" name="TextBox 5"/>
          <p:cNvSpPr txBox="1">
            <a:spLocks noChangeArrowheads="1"/>
          </p:cNvSpPr>
          <p:nvPr/>
        </p:nvSpPr>
        <p:spPr bwMode="auto">
          <a:xfrm>
            <a:off x="3313113" y="8953500"/>
            <a:ext cx="361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1D8B895-EB49-E04D-89D5-7BE14478426F}" type="slidenum">
              <a:rPr lang="en-US" sz="800">
                <a:latin typeface="Verdana" charset="0"/>
                <a:cs typeface="Arial" charset="0"/>
              </a:rPr>
              <a:pPr/>
              <a:t>‹#›</a:t>
            </a:fld>
            <a:endParaRPr lang="en-US" sz="800">
              <a:latin typeface="Verdana" charset="0"/>
              <a:cs typeface="Arial" charset="0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98450" y="174625"/>
            <a:ext cx="6337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Verdana" charset="0"/>
                <a:cs typeface="Arial" charset="0"/>
              </a:rPr>
              <a:t>TITLE</a:t>
            </a:r>
          </a:p>
          <a:p>
            <a:pPr algn="ctr"/>
            <a:r>
              <a:rPr lang="en-US" sz="1000">
                <a:latin typeface="Verdana" charset="0"/>
                <a:cs typeface="Arial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16600099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ts val="1200"/>
      </a:spcBef>
      <a:spcAft>
        <a:spcPct val="0"/>
      </a:spcAft>
      <a:buFont typeface="Arial" charset="0"/>
      <a:defRPr sz="1100" kern="1200">
        <a:solidFill>
          <a:schemeClr val="tx1"/>
        </a:solidFill>
        <a:latin typeface="Verdana" pitchFamily="34" charset="0"/>
        <a:ea typeface="ＭＳ Ｐゴシック" charset="0"/>
        <a:cs typeface="Arial" pitchFamily="34" charset="0"/>
      </a:defRPr>
    </a:lvl1pPr>
    <a:lvl2pPr marL="400050" indent="-174625" algn="l" rtl="0" fontAlgn="base">
      <a:spcBef>
        <a:spcPts val="600"/>
      </a:spcBef>
      <a:spcAft>
        <a:spcPct val="0"/>
      </a:spcAft>
      <a:buFont typeface="Wingdings" charset="0"/>
      <a:buChar char=""/>
      <a:defRPr sz="1100" kern="1200">
        <a:solidFill>
          <a:schemeClr val="tx1"/>
        </a:solidFill>
        <a:latin typeface="Verdana" pitchFamily="34" charset="0"/>
        <a:ea typeface="ＭＳ Ｐゴシック" charset="0"/>
        <a:cs typeface="Arial" pitchFamily="34" charset="0"/>
      </a:defRPr>
    </a:lvl2pPr>
    <a:lvl3pPr marL="576263" indent="-176213" algn="l" rtl="0" fontAlgn="base">
      <a:spcBef>
        <a:spcPts val="600"/>
      </a:spcBef>
      <a:spcAft>
        <a:spcPct val="0"/>
      </a:spcAft>
      <a:buFont typeface="Verdana" charset="0"/>
      <a:buChar char="–"/>
      <a:defRPr sz="1100" kern="1200">
        <a:solidFill>
          <a:schemeClr val="tx1"/>
        </a:solidFill>
        <a:latin typeface="Verdana" pitchFamily="34" charset="0"/>
        <a:ea typeface="ＭＳ Ｐゴシック" charset="0"/>
        <a:cs typeface="Arial" pitchFamily="34" charset="0"/>
      </a:defRPr>
    </a:lvl3pPr>
    <a:lvl4pPr marL="801688" indent="-174625" algn="l" rtl="0" fontAlgn="base">
      <a:spcBef>
        <a:spcPts val="600"/>
      </a:spcBef>
      <a:spcAft>
        <a:spcPct val="0"/>
      </a:spcAft>
      <a:buFont typeface="Verdana" charset="0"/>
      <a:buChar char="▪"/>
      <a:defRPr sz="1100" kern="1200">
        <a:solidFill>
          <a:schemeClr val="tx1"/>
        </a:solidFill>
        <a:latin typeface="Verdana" pitchFamily="34" charset="0"/>
        <a:ea typeface="ＭＳ Ｐゴシック" charset="0"/>
        <a:cs typeface="Arial" pitchFamily="34" charset="0"/>
      </a:defRPr>
    </a:lvl4pPr>
    <a:lvl5pPr marL="1027113" indent="-225425" algn="l" rtl="0" fontAlgn="base">
      <a:spcBef>
        <a:spcPts val="600"/>
      </a:spcBef>
      <a:spcAft>
        <a:spcPct val="0"/>
      </a:spcAft>
      <a:buFont typeface="Verdana" charset="0"/>
      <a:buChar char="—"/>
      <a:defRPr sz="1100" kern="1200">
        <a:solidFill>
          <a:schemeClr val="tx1"/>
        </a:solidFill>
        <a:latin typeface="Verdana" pitchFamily="34" charset="0"/>
        <a:ea typeface="ＭＳ Ｐゴシック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415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415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574" y="8758277"/>
            <a:ext cx="3005121" cy="460400"/>
          </a:xfrm>
          <a:prstGeom prst="rect">
            <a:avLst/>
          </a:prstGeom>
        </p:spPr>
        <p:txBody>
          <a:bodyPr lIns="87308" tIns="43654" rIns="87308" bIns="436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574" y="8758277"/>
            <a:ext cx="3005121" cy="460400"/>
          </a:xfrm>
          <a:prstGeom prst="rect">
            <a:avLst/>
          </a:prstGeom>
        </p:spPr>
        <p:txBody>
          <a:bodyPr lIns="87308" tIns="43654" rIns="87308" bIns="436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960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389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643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415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389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38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>
            <a:spLocks noGrp="1"/>
          </p:cNvSpPr>
          <p:nvPr>
            <p:ph type="body" idx="1"/>
          </p:nvPr>
        </p:nvSpPr>
        <p:spPr>
          <a:xfrm>
            <a:off x="693421" y="4379595"/>
            <a:ext cx="5547359" cy="4149090"/>
          </a:xfrm>
          <a:prstGeom prst="rect">
            <a:avLst/>
          </a:prstGeom>
          <a:noFill/>
          <a:ln>
            <a:noFill/>
          </a:ln>
        </p:spPr>
        <p:txBody>
          <a:bodyPr lIns="92294" tIns="92294" rIns="92294" bIns="92294" anchor="ctr" anchorCtr="0">
            <a:noAutofit/>
          </a:bodyPr>
          <a:lstStyle/>
          <a:p>
            <a:endParaRPr dirty="0"/>
          </a:p>
        </p:txBody>
      </p:sp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46800" cy="3457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389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03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 for much</a:t>
            </a:r>
            <a:r>
              <a:rPr lang="en-US" baseline="0" dirty="0" smtClean="0"/>
              <a:t> broader user base of MADlib given that it now supports HDP and other </a:t>
            </a:r>
            <a:r>
              <a:rPr lang="en-US" baseline="0" dirty="0" err="1" smtClean="0"/>
              <a:t>distros</a:t>
            </a:r>
            <a:r>
              <a:rPr lang="en-US" baseline="0" dirty="0" smtClean="0"/>
              <a:t> derived from Open Data Platform (</a:t>
            </a:r>
            <a:r>
              <a:rPr lang="en-US" baseline="0" dirty="0" err="1" smtClean="0"/>
              <a:t>ODPi</a:t>
            </a:r>
            <a:r>
              <a:rPr lang="en-US" baseline="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2AF36F24-630D-334F-B7AE-90C9815EDC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35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3700" y="692150"/>
            <a:ext cx="6146800" cy="3457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Verdana" charset="0"/>
              </a:rPr>
              <a:t>MADlib currently</a:t>
            </a:r>
            <a:r>
              <a:rPr lang="en-US" baseline="0" dirty="0" smtClean="0">
                <a:latin typeface="Verdana" charset="0"/>
              </a:rPr>
              <a:t> has more than 30 principle algorithms</a:t>
            </a:r>
          </a:p>
          <a:p>
            <a:endParaRPr lang="en-US" baseline="0" dirty="0" smtClean="0">
              <a:latin typeface="Verdana" charset="0"/>
            </a:endParaRPr>
          </a:p>
          <a:p>
            <a:r>
              <a:rPr lang="en-US" baseline="0" dirty="0" smtClean="0">
                <a:latin typeface="Verdana" charset="0"/>
              </a:rPr>
              <a:t>In addition to predictive analytics, recently doing more in the area of utilities like matrix operations, </a:t>
            </a:r>
            <a:r>
              <a:rPr lang="en-US" baseline="0" dirty="0" err="1" smtClean="0">
                <a:latin typeface="Verdana" charset="0"/>
              </a:rPr>
              <a:t>pathing</a:t>
            </a:r>
            <a:r>
              <a:rPr lang="en-US" baseline="0" dirty="0" smtClean="0">
                <a:latin typeface="Verdana" charset="0"/>
              </a:rPr>
              <a:t>, pivoting, etc.</a:t>
            </a:r>
            <a:endParaRPr lang="en-US" dirty="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67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0100" y="692150"/>
            <a:ext cx="5334000" cy="3000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786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pPr>
              <a:defRPr/>
            </a:pPr>
            <a:fld id="{3AE8F6DA-4D23-6848-BB1B-3DC740AD970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6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85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A8F16829-BFEF-B54C-88B3-283121F7CC75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109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 Foundry Foundation: Huge cross-section of the most important vendors  committed millions to the technology</a:t>
            </a:r>
          </a:p>
          <a:p>
            <a:endParaRPr lang="en-US" dirty="0" smtClean="0"/>
          </a:p>
          <a:p>
            <a:r>
              <a:rPr lang="en-GB" sz="1100" dirty="0" smtClean="0"/>
              <a:t>Cloud</a:t>
            </a:r>
            <a:r>
              <a:rPr lang="en-GB" sz="1100" baseline="0" dirty="0" smtClean="0"/>
              <a:t> Foundry now ships with Ubuntu</a:t>
            </a:r>
            <a:endParaRPr lang="en-GB" sz="11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15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Python is a first class citizen</a:t>
            </a:r>
          </a:p>
          <a:p>
            <a:r>
              <a:rPr lang="en-GB" dirty="0" smtClean="0"/>
              <a:t>Automatic detection by </a:t>
            </a:r>
            <a:r>
              <a:rPr lang="en-GB" dirty="0" err="1" smtClean="0"/>
              <a:t>buildpack</a:t>
            </a:r>
            <a:r>
              <a:rPr lang="en-GB" dirty="0" smtClean="0"/>
              <a:t> (looks for </a:t>
            </a:r>
            <a:r>
              <a:rPr lang="en-GB" dirty="0" err="1" smtClean="0"/>
              <a:t>requirements.txt</a:t>
            </a:r>
            <a:r>
              <a:rPr lang="en-GB" dirty="0" smtClean="0"/>
              <a:t> 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setup.py</a:t>
            </a:r>
            <a:r>
              <a:rPr lang="en-GB" baseline="0" dirty="0" smtClean="0"/>
              <a:t> in root)</a:t>
            </a:r>
          </a:p>
          <a:p>
            <a:r>
              <a:rPr lang="en-GB" baseline="0" dirty="0" smtClean="0"/>
              <a:t>Uses Pip to get requirements and dependencies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A8F16829-BFEF-B54C-88B3-283121F7CC75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54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By Continuum Analytics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6604A2EF-4E09-1F4C-86FC-19CD7DF7907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0652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69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4991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9" cy="460375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</a:rPr>
              <a:pPr/>
              <a:t>70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49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9E450908-8593-5E4C-960F-1DA444B215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981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41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415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415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/>
          <a:lstStyle/>
          <a:p>
            <a:fld id="{0FDFE069-5774-014F-9632-B3F0A0AACB83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41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8FF1BF76-8E49-434A-8AB7-FC90B70A2899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9" name="Picture 12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© Copyright 2013 Pivotal.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90589" y="1312923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90594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 bwMode="gray">
          <a:xfrm>
            <a:off x="908582" y="3710118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689997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7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919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8229600" cy="371594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latin typeface="Arial"/>
                <a:cs typeface="Arial"/>
              </a:defRPr>
            </a:lvl1pPr>
            <a:lvl2pPr marL="0" indent="0" defTabSz="58738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88" indent="-166688" defTabSz="282575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6875" indent="-171450" defTabSz="282575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27063" indent="-176213" defTabSz="282575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1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66713" y="1074753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605529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8FF1BF76-8E49-434A-8AB7-FC90B70A2899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9" name="Picture 12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90589" y="1312923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90594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 bwMode="gray">
          <a:xfrm>
            <a:off x="908582" y="3710118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751587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0C1562A-FD00-AA4C-BD91-51D161D947CF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8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 bwMode="gray">
          <a:xfrm>
            <a:off x="1017588" y="113053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1026083" y="2447130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5410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17"/>
            <a:ext cx="9144000" cy="21685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60000"/>
                  <a:lumOff val="40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685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728912" y="995596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72892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19022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C22266-3C55-794A-93F3-727A4C45D15E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7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 bwMode="gray">
          <a:xfrm>
            <a:off x="670455" y="-984903"/>
            <a:ext cx="6048376" cy="4013406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rgbClr val="00685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43503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9134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5928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4720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16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7302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5445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7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7380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856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419227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7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4036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048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4412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06D7F97-2366-684A-A45C-48F7BD312548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508806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9" descr="EMC-no-tag_white_RGB-150dpi.png"/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09" y="1452566"/>
            <a:ext cx="51530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1800" y="2984516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cap="all" dirty="0">
                <a:solidFill>
                  <a:srgbClr val="F16F3B"/>
                </a:solidFill>
                <a:latin typeface="Arial"/>
                <a:cs typeface="Arial"/>
              </a:rPr>
              <a:t>A new</a:t>
            </a:r>
            <a:r>
              <a:rPr lang="en-US" sz="2400" cap="all" dirty="0">
                <a:solidFill>
                  <a:srgbClr val="E96C42"/>
                </a:solidFill>
                <a:latin typeface="Arial"/>
                <a:cs typeface="Arial"/>
              </a:rPr>
              <a:t> </a:t>
            </a:r>
            <a:r>
              <a:rPr lang="en-US" sz="2300" cap="all" dirty="0">
                <a:solidFill>
                  <a:srgbClr val="F16F3B"/>
                </a:solidFill>
                <a:latin typeface="Arial"/>
                <a:cs typeface="Arial"/>
              </a:rPr>
              <a:t>Platform</a:t>
            </a:r>
            <a:r>
              <a:rPr lang="en-US" sz="2400" cap="all" dirty="0">
                <a:solidFill>
                  <a:srgbClr val="F16F3B"/>
                </a:solidFill>
                <a:latin typeface="Arial"/>
                <a:cs typeface="Arial"/>
              </a:rPr>
              <a:t> </a:t>
            </a:r>
            <a:r>
              <a:rPr lang="en-US" sz="2400" cap="all" dirty="0">
                <a:solidFill>
                  <a:srgbClr val="3EA7BC"/>
                </a:solidFill>
                <a:latin typeface="Arial"/>
                <a:cs typeface="Arial"/>
              </a:rPr>
              <a:t>for a new Era</a:t>
            </a:r>
          </a:p>
        </p:txBody>
      </p:sp>
    </p:spTree>
    <p:extLst>
      <p:ext uri="{BB962C8B-B14F-4D97-AF65-F5344CB8AC3E}">
        <p14:creationId xmlns:p14="http://schemas.microsoft.com/office/powerpoint/2010/main" val="27756293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gray">
          <a:xfrm flipH="1">
            <a:off x="8553450" y="5042301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B513242-1F88-9F41-BA6F-60A22A773FC9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8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795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 bwMode="gray">
          <a:xfrm>
            <a:off x="390525" y="5054209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 bwMode="gray">
          <a:xfrm>
            <a:off x="890589" y="1603317"/>
            <a:ext cx="4384145" cy="1006429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890594" y="2845278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noProof="0" smtClean="0"/>
              <a:t>Click to edit Master subtitle style</a:t>
            </a:r>
            <a:endParaRPr lang="en-US" noProof="0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1"/>
          </p:nvPr>
        </p:nvSpPr>
        <p:spPr bwMode="gray">
          <a:xfrm>
            <a:off x="908582" y="3652819"/>
            <a:ext cx="5026550" cy="276999"/>
          </a:xfrm>
          <a:prstGeom prst="rect">
            <a:avLst/>
          </a:prstGeom>
          <a:noFill/>
        </p:spPr>
        <p:txBody>
          <a:bodyPr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5629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46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419227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7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5397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1231"/>
            <a:ext cx="8229600" cy="553640"/>
          </a:xfrm>
        </p:spPr>
        <p:txBody>
          <a:bodyPr anchor="b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57207" y="854869"/>
            <a:ext cx="8499475" cy="259664"/>
          </a:xfrm>
          <a:prstGeom prst="rect">
            <a:avLst/>
          </a:prstGeom>
          <a:noFill/>
        </p:spPr>
        <p:txBody>
          <a:bodyPr tIns="0" rIns="0" bIns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02870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0"/>
            <a:ext cx="9144000" cy="162639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2728912" y="1350577"/>
            <a:ext cx="6048376" cy="1230080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2728920" y="2753297"/>
            <a:ext cx="6048375" cy="142627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39467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023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6062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556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34893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gray">
          <a:xfrm flipH="1">
            <a:off x="8553450" y="5042301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D3CD81C-6F0F-B841-91EB-3EC81847CC73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5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795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 bwMode="gray">
          <a:xfrm>
            <a:off x="390525" y="5054209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702138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gray">
          <a:xfrm flipH="1">
            <a:off x="8553450" y="5042301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7907F22-F39A-3840-ADD9-3C8342241D9C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7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795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gray">
          <a:xfrm>
            <a:off x="390525" y="5054209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1026053" y="1341465"/>
            <a:ext cx="6048376" cy="1230080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1034525" y="2636430"/>
            <a:ext cx="6048375" cy="42207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x-none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63382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gray">
          <a:xfrm flipH="1">
            <a:off x="8553450" y="5042301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9B25587-E40C-2A47-A0B4-59179E98BC8D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6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795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gray">
          <a:xfrm>
            <a:off x="390525" y="5054209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822855" y="-274156"/>
            <a:ext cx="6048376" cy="301005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kern="1200" dirty="0">
                <a:solidFill>
                  <a:srgbClr val="00888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59449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100" y="2882504"/>
            <a:ext cx="6248400" cy="4847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50" dirty="0">
                <a:solidFill>
                  <a:srgbClr val="F27C3A"/>
                </a:solidFill>
                <a:latin typeface="Arial"/>
                <a:cs typeface="Arial"/>
              </a:rPr>
              <a:t>BUILT FOR THE</a:t>
            </a:r>
            <a:r>
              <a:rPr lang="en-US" sz="2550" cap="all" dirty="0">
                <a:solidFill>
                  <a:srgbClr val="F27C3A"/>
                </a:solidFill>
                <a:latin typeface="Arial"/>
                <a:cs typeface="Arial"/>
              </a:rPr>
              <a:t> </a:t>
            </a:r>
            <a:r>
              <a:rPr lang="en-US" sz="2550" dirty="0">
                <a:solidFill>
                  <a:srgbClr val="3EA7BC"/>
                </a:solidFill>
                <a:latin typeface="Arial"/>
                <a:cs typeface="Arial"/>
              </a:rPr>
              <a:t>SPEED OF BUSINESS</a:t>
            </a:r>
          </a:p>
        </p:txBody>
      </p:sp>
      <p:pic>
        <p:nvPicPr>
          <p:cNvPr id="4" name="Picture 12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>
            <a:fillRect/>
          </a:stretch>
        </p:blipFill>
        <p:spPr bwMode="auto">
          <a:xfrm>
            <a:off x="1593850" y="1638303"/>
            <a:ext cx="5956300" cy="108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089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090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3" y="325443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667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3" y="325443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24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33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88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66713" y="1074741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ADC339"/>
              </a:buClr>
              <a:buFont typeface="Arial"/>
              <a:buChar char="•"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42888"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578075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8229600" cy="371594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latin typeface="Arial"/>
                <a:cs typeface="Arial"/>
              </a:defRPr>
            </a:lvl1pPr>
            <a:lvl2pPr marL="0" indent="0" defTabSz="58738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88" indent="-166688" defTabSz="282575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6875" indent="-171450" defTabSz="282575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27063" indent="-176213" defTabSz="282575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1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66713" y="1074739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491194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495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0512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06D7F97-2366-684A-A45C-48F7BD312548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© Copyright 2013 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0191793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9" descr="EMC-no-tag_white_RGB-150dpi.png"/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09" y="1452566"/>
            <a:ext cx="51530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1800" y="2984516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cap="all" dirty="0">
                <a:solidFill>
                  <a:schemeClr val="accent3"/>
                </a:solidFill>
                <a:latin typeface="Arial"/>
                <a:ea typeface="+mn-ea"/>
                <a:cs typeface="Arial"/>
              </a:rPr>
              <a:t>A new</a:t>
            </a:r>
            <a:r>
              <a:rPr lang="en-US" sz="2400" cap="all" dirty="0">
                <a:solidFill>
                  <a:srgbClr val="E96C42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2300" cap="all" dirty="0">
                <a:solidFill>
                  <a:schemeClr val="accent3"/>
                </a:solidFill>
                <a:latin typeface="Arial"/>
                <a:ea typeface="+mn-ea"/>
                <a:cs typeface="Arial"/>
              </a:rPr>
              <a:t>Platform</a:t>
            </a:r>
            <a:r>
              <a:rPr lang="en-US" sz="2400" cap="all" dirty="0">
                <a:solidFill>
                  <a:schemeClr val="accent3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2400" cap="all" dirty="0">
                <a:solidFill>
                  <a:schemeClr val="accent2"/>
                </a:solidFill>
                <a:latin typeface="Arial"/>
                <a:ea typeface="+mn-ea"/>
                <a:cs typeface="Arial"/>
              </a:rPr>
              <a:t>for a new Era</a:t>
            </a:r>
          </a:p>
        </p:txBody>
      </p:sp>
    </p:spTree>
    <p:extLst>
      <p:ext uri="{BB962C8B-B14F-4D97-AF65-F5344CB8AC3E}">
        <p14:creationId xmlns:p14="http://schemas.microsoft.com/office/powerpoint/2010/main" val="357066631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742788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0" y="4629167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gray">
          <a:xfrm flipH="1">
            <a:off x="8553450" y="5021283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203448D-79B8-BB41-A463-458DD1473D08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5018117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10" name="Picture 13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713288"/>
            <a:ext cx="9572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90589" y="1312924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90594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 bwMode="gray">
          <a:xfrm>
            <a:off x="908582" y="3710121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656162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0" y="4629167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gray">
          <a:xfrm flipH="1">
            <a:off x="8553450" y="5021283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32509499-1A6D-0740-AB41-3DE7F7645B1A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366730" y="5018117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8" name="Picture 13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713288"/>
            <a:ext cx="9572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 bwMode="gray">
          <a:xfrm>
            <a:off x="1017588" y="113053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1026083" y="2447130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48437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0C1562A-FD00-AA4C-BD91-51D161D947CF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© Copyright 2013 Pivotal. All rights reserved.</a:t>
            </a:r>
          </a:p>
        </p:txBody>
      </p:sp>
      <p:pic>
        <p:nvPicPr>
          <p:cNvPr id="8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 bwMode="gray">
          <a:xfrm>
            <a:off x="1017588" y="113053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1026083" y="2447130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0774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20"/>
            <a:ext cx="9144000" cy="21685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728912" y="995598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72892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68590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 bwMode="gray">
          <a:xfrm>
            <a:off x="0" y="4629167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gray">
          <a:xfrm flipH="1">
            <a:off x="8553450" y="5021283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91A81DBE-5F14-8546-AEA5-9BDFD6DE5C5E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366730" y="5018117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7" name="Picture 13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713288"/>
            <a:ext cx="9572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 bwMode="gray">
          <a:xfrm>
            <a:off x="670455" y="-984903"/>
            <a:ext cx="6048376" cy="4013406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10012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25455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1208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25455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8966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366725" y="325455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3185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1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366725" y="325455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7759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1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325455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30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8701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25455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64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419230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325455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1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30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0995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25455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9401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17"/>
            <a:ext cx="9144000" cy="21685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60000"/>
                  <a:lumOff val="40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728912" y="995596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72892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13542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1047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gray">
          <a:xfrm>
            <a:off x="0" y="4629167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gray">
          <a:xfrm flipH="1">
            <a:off x="8553450" y="5021283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6AF3199C-7B18-3643-95D3-BBA22F615171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 bwMode="gray">
          <a:xfrm>
            <a:off x="366730" y="5018117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6" name="Picture 13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713288"/>
            <a:ext cx="9572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85734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1800" y="3094039"/>
            <a:ext cx="5689600" cy="4385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50" dirty="0">
                <a:solidFill>
                  <a:srgbClr val="F27C3A"/>
                </a:solidFill>
                <a:latin typeface="Arial"/>
                <a:cs typeface="Arial"/>
              </a:rPr>
              <a:t>BUILT FOR THE</a:t>
            </a:r>
            <a:r>
              <a:rPr lang="en-US" sz="2250" cap="all" dirty="0">
                <a:solidFill>
                  <a:srgbClr val="F27C3A"/>
                </a:solidFill>
                <a:latin typeface="Arial"/>
                <a:cs typeface="Arial"/>
              </a:rPr>
              <a:t> </a:t>
            </a:r>
            <a:r>
              <a:rPr lang="en-US" sz="2250" dirty="0">
                <a:solidFill>
                  <a:srgbClr val="3EA7BC"/>
                </a:solidFill>
                <a:latin typeface="Arial"/>
                <a:cs typeface="Arial"/>
              </a:rPr>
              <a:t>SPEED OF BUSINESS</a:t>
            </a:r>
          </a:p>
        </p:txBody>
      </p:sp>
      <p:pic>
        <p:nvPicPr>
          <p:cNvPr id="4" name="Picture 10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>
            <a:fillRect/>
          </a:stretch>
        </p:blipFill>
        <p:spPr bwMode="auto">
          <a:xfrm>
            <a:off x="1973303" y="1658957"/>
            <a:ext cx="518953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7634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8FF1BF76-8E49-434A-8AB7-FC90B70A2899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9" name="Picture 12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90589" y="1312923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90594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 bwMode="gray">
          <a:xfrm>
            <a:off x="908582" y="3710118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5806300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0C1562A-FD00-AA4C-BD91-51D161D947CF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8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 bwMode="gray">
          <a:xfrm>
            <a:off x="1017588" y="113053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1026083" y="2447130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06222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17"/>
            <a:ext cx="9144000" cy="21685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60000"/>
                  <a:lumOff val="40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685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728912" y="995596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72892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39622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C22266-3C55-794A-93F3-727A4C45D15E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7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 bwMode="gray">
          <a:xfrm>
            <a:off x="670455" y="-984903"/>
            <a:ext cx="6048376" cy="4013406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rgbClr val="00685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0867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6281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1676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6262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C22266-3C55-794A-93F3-727A4C45D15E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© Copyright 2013 Pivotal. All rights reserved.</a:t>
            </a:r>
          </a:p>
        </p:txBody>
      </p:sp>
      <p:pic>
        <p:nvPicPr>
          <p:cNvPr id="7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 bwMode="gray">
          <a:xfrm>
            <a:off x="670455" y="-984903"/>
            <a:ext cx="6048376" cy="4013406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rgbClr val="00685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549537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994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2596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7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247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5850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419227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7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7559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5231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0905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06D7F97-2366-684A-A45C-48F7BD312548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143529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9" descr="EMC-no-tag_white_RGB-150dpi.png"/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09" y="1452566"/>
            <a:ext cx="51530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1800" y="2984516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cap="all" dirty="0">
                <a:solidFill>
                  <a:srgbClr val="F16F3B"/>
                </a:solidFill>
                <a:latin typeface="Arial"/>
                <a:cs typeface="Arial"/>
              </a:rPr>
              <a:t>A new</a:t>
            </a:r>
            <a:r>
              <a:rPr lang="en-US" sz="2400" cap="all" dirty="0">
                <a:solidFill>
                  <a:srgbClr val="E96C42"/>
                </a:solidFill>
                <a:latin typeface="Arial"/>
                <a:cs typeface="Arial"/>
              </a:rPr>
              <a:t> </a:t>
            </a:r>
            <a:r>
              <a:rPr lang="en-US" sz="2300" cap="all" dirty="0">
                <a:solidFill>
                  <a:srgbClr val="F16F3B"/>
                </a:solidFill>
                <a:latin typeface="Arial"/>
                <a:cs typeface="Arial"/>
              </a:rPr>
              <a:t>Platform</a:t>
            </a:r>
            <a:r>
              <a:rPr lang="en-US" sz="2400" cap="all" dirty="0">
                <a:solidFill>
                  <a:srgbClr val="F16F3B"/>
                </a:solidFill>
                <a:latin typeface="Arial"/>
                <a:cs typeface="Arial"/>
              </a:rPr>
              <a:t> </a:t>
            </a:r>
            <a:r>
              <a:rPr lang="en-US" sz="2400" cap="all" dirty="0">
                <a:solidFill>
                  <a:srgbClr val="3EA7BC"/>
                </a:solidFill>
                <a:latin typeface="Arial"/>
                <a:cs typeface="Arial"/>
              </a:rPr>
              <a:t>for a new Era</a:t>
            </a:r>
          </a:p>
        </p:txBody>
      </p:sp>
    </p:spTree>
    <p:extLst>
      <p:ext uri="{BB962C8B-B14F-4D97-AF65-F5344CB8AC3E}">
        <p14:creationId xmlns:p14="http://schemas.microsoft.com/office/powerpoint/2010/main" val="41410875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5563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6653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D380E1D-3740-7F4C-82EA-283C424B717E}" type="datetimeFigureOut">
              <a:rPr lang="en-US" smtClean="0">
                <a:solidFill>
                  <a:srgbClr val="00685D"/>
                </a:solidFill>
              </a:rPr>
              <a:pPr/>
              <a:t>10/15/15</a:t>
            </a:fld>
            <a:endParaRPr lang="en-US">
              <a:solidFill>
                <a:srgbClr val="00685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685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8F66CEA-57BC-C14C-8FD4-B0ADC8A539C6}" type="slidenum">
              <a:rPr lang="en-US" smtClean="0">
                <a:solidFill>
                  <a:srgbClr val="00685D"/>
                </a:solidFill>
              </a:rPr>
              <a:pPr/>
              <a:t>‹#›</a:t>
            </a:fld>
            <a:endParaRPr lang="en-US">
              <a:solidFill>
                <a:srgbClr val="006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54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gray">
          <a:xfrm flipH="1">
            <a:off x="8553450" y="5042319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B513242-1F88-9F41-BA6F-60A22A773FC9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8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31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 bwMode="gray">
          <a:xfrm>
            <a:off x="390525" y="5054236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 bwMode="gray">
          <a:xfrm>
            <a:off x="890589" y="1603335"/>
            <a:ext cx="4384145" cy="1006429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890594" y="2845278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noProof="0" smtClean="0"/>
              <a:t>Click to edit Master subtitle style</a:t>
            </a:r>
            <a:endParaRPr lang="en-US" noProof="0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1"/>
          </p:nvPr>
        </p:nvSpPr>
        <p:spPr bwMode="gray">
          <a:xfrm>
            <a:off x="908582" y="3652837"/>
            <a:ext cx="5026550" cy="276999"/>
          </a:xfrm>
          <a:prstGeom prst="rect">
            <a:avLst/>
          </a:prstGeom>
          <a:noFill/>
        </p:spPr>
        <p:txBody>
          <a:bodyPr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9251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52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1231"/>
            <a:ext cx="8229600" cy="553640"/>
          </a:xfrm>
        </p:spPr>
        <p:txBody>
          <a:bodyPr anchor="b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57226" y="854869"/>
            <a:ext cx="8499475" cy="259664"/>
          </a:xfrm>
          <a:prstGeom prst="rect">
            <a:avLst/>
          </a:prstGeom>
          <a:noFill/>
        </p:spPr>
        <p:txBody>
          <a:bodyPr tIns="0" rIns="0" bIns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46547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0"/>
            <a:ext cx="9144000" cy="162639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2728912" y="1350577"/>
            <a:ext cx="6048376" cy="1230080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2728923" y="2753297"/>
            <a:ext cx="6048375" cy="142627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56810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853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416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066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8813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gray">
          <a:xfrm flipH="1">
            <a:off x="8553450" y="5042319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D3CD81C-6F0F-B841-91EB-3EC81847CC73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5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31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 bwMode="gray">
          <a:xfrm>
            <a:off x="390525" y="5054236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353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6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gray">
          <a:xfrm flipH="1">
            <a:off x="8553450" y="5042319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7907F22-F39A-3840-ADD9-3C8342241D9C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7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31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gray">
          <a:xfrm>
            <a:off x="390525" y="5054236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1026053" y="1341465"/>
            <a:ext cx="6048376" cy="1230080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1034558" y="2636431"/>
            <a:ext cx="6048375" cy="42207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x-none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3001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gray">
          <a:xfrm flipH="1">
            <a:off x="8553450" y="5042319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9B25587-E40C-2A47-A0B4-59179E98BC8D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6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31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gray">
          <a:xfrm>
            <a:off x="390525" y="5054236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822855" y="-274137"/>
            <a:ext cx="6048376" cy="301005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kern="1200" dirty="0">
                <a:solidFill>
                  <a:srgbClr val="00888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69264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100" y="2882504"/>
            <a:ext cx="6248400" cy="4847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50" dirty="0">
                <a:solidFill>
                  <a:srgbClr val="F27C3A"/>
                </a:solidFill>
                <a:latin typeface="Arial"/>
                <a:cs typeface="Arial"/>
              </a:rPr>
              <a:t>BUILT FOR THE</a:t>
            </a:r>
            <a:r>
              <a:rPr lang="en-US" sz="2550" cap="all" dirty="0">
                <a:solidFill>
                  <a:srgbClr val="F27C3A"/>
                </a:solidFill>
                <a:latin typeface="Arial"/>
                <a:cs typeface="Arial"/>
              </a:rPr>
              <a:t> </a:t>
            </a:r>
            <a:r>
              <a:rPr lang="en-US" sz="2550" dirty="0">
                <a:solidFill>
                  <a:srgbClr val="3EA7BC"/>
                </a:solidFill>
                <a:latin typeface="Arial"/>
                <a:cs typeface="Arial"/>
              </a:rPr>
              <a:t>SPEED OF BUSINESS</a:t>
            </a:r>
          </a:p>
        </p:txBody>
      </p:sp>
      <p:pic>
        <p:nvPicPr>
          <p:cNvPr id="4" name="Picture 12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>
            <a:fillRect/>
          </a:stretch>
        </p:blipFill>
        <p:spPr bwMode="auto">
          <a:xfrm>
            <a:off x="1593850" y="1638321"/>
            <a:ext cx="5956300" cy="108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2757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61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80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61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8353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66712" y="325438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66713" y="1074758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ADC339"/>
              </a:buClr>
              <a:buFont typeface="Arial"/>
              <a:buChar char="•"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42888"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53052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9"/>
            <a:ext cx="8229600" cy="371594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latin typeface="Arial"/>
                <a:cs typeface="Arial"/>
              </a:defRPr>
            </a:lvl1pPr>
            <a:lvl2pPr marL="0" indent="0" defTabSz="58738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88" indent="-166688" defTabSz="282575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6875" indent="-171450" defTabSz="282575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27063" indent="-176213" defTabSz="282575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66712" y="325438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66713" y="107475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9894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239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gray">
          <a:xfrm flipH="1">
            <a:off x="8553450" y="5021281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203448D-79B8-BB41-A463-458DD1473D08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5018114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10" name="Picture 13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713288"/>
            <a:ext cx="9572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90589" y="1312923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90594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 bwMode="gray">
          <a:xfrm>
            <a:off x="908582" y="3710119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96664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4439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gray">
          <a:xfrm flipH="1">
            <a:off x="8553450" y="5021281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32509499-1A6D-0740-AB41-3DE7F7645B1A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366730" y="5018114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8" name="Picture 13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713288"/>
            <a:ext cx="9572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 bwMode="gray">
          <a:xfrm>
            <a:off x="1017588" y="113053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1026083" y="2447130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494706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18"/>
            <a:ext cx="9144000" cy="21685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728912" y="995597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72892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66290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gray">
          <a:xfrm flipH="1">
            <a:off x="8553450" y="5021281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91A81DBE-5F14-8546-AEA5-9BDFD6DE5C5E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366730" y="5018114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7" name="Picture 13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713288"/>
            <a:ext cx="9572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 bwMode="gray">
          <a:xfrm>
            <a:off x="670455" y="-984903"/>
            <a:ext cx="6048376" cy="4013406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9847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891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033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7412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485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7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61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4634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419227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7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7657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3131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795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02715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gray">
          <a:xfrm flipH="1">
            <a:off x="8553450" y="5021281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6AF3199C-7B18-3643-95D3-BBA22F615171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 bwMode="gray">
          <a:xfrm>
            <a:off x="366730" y="5018114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6" name="Picture 13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713288"/>
            <a:ext cx="9572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12904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1800" y="3094039"/>
            <a:ext cx="5689600" cy="4385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50" dirty="0">
                <a:solidFill>
                  <a:srgbClr val="F27C3A"/>
                </a:solidFill>
                <a:latin typeface="Arial"/>
                <a:cs typeface="Arial"/>
              </a:rPr>
              <a:t>BUILT FOR THE</a:t>
            </a:r>
            <a:r>
              <a:rPr lang="en-US" sz="2250" cap="all" dirty="0">
                <a:solidFill>
                  <a:srgbClr val="F27C3A"/>
                </a:solidFill>
                <a:latin typeface="Arial"/>
                <a:cs typeface="Arial"/>
              </a:rPr>
              <a:t> </a:t>
            </a:r>
            <a:r>
              <a:rPr lang="en-US" sz="2250" dirty="0">
                <a:solidFill>
                  <a:srgbClr val="3EA7BC"/>
                </a:solidFill>
                <a:latin typeface="Arial"/>
                <a:cs typeface="Arial"/>
              </a:rPr>
              <a:t>SPEED OF BUSINESS</a:t>
            </a:r>
          </a:p>
        </p:txBody>
      </p:sp>
      <p:pic>
        <p:nvPicPr>
          <p:cNvPr id="4" name="Picture 10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>
            <a:fillRect/>
          </a:stretch>
        </p:blipFill>
        <p:spPr bwMode="auto">
          <a:xfrm>
            <a:off x="1973299" y="1658956"/>
            <a:ext cx="518953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5408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66712" y="325438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66713" y="1074754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ADC339"/>
              </a:buClr>
              <a:buFont typeface="Arial"/>
              <a:buChar char="•"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42888"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1231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gray">
          <a:xfrm flipH="1">
            <a:off x="8553450" y="5042315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B513242-1F88-9F41-BA6F-60A22A773FC9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8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3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 bwMode="gray">
          <a:xfrm>
            <a:off x="390525" y="5054230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 bwMode="gray">
          <a:xfrm>
            <a:off x="890589" y="1603331"/>
            <a:ext cx="4384145" cy="1006429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890594" y="2845278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noProof="0" smtClean="0"/>
              <a:t>Click to edit Master subtitle style</a:t>
            </a:r>
            <a:endParaRPr lang="en-US" noProof="0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1"/>
          </p:nvPr>
        </p:nvSpPr>
        <p:spPr bwMode="gray">
          <a:xfrm>
            <a:off x="908582" y="3652833"/>
            <a:ext cx="5026550" cy="276999"/>
          </a:xfrm>
          <a:prstGeom prst="rect">
            <a:avLst/>
          </a:prstGeom>
          <a:noFill/>
        </p:spPr>
        <p:txBody>
          <a:bodyPr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4429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655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1231"/>
            <a:ext cx="8229600" cy="553640"/>
          </a:xfrm>
        </p:spPr>
        <p:txBody>
          <a:bodyPr anchor="b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57226" y="854869"/>
            <a:ext cx="8499475" cy="259664"/>
          </a:xfrm>
          <a:prstGeom prst="rect">
            <a:avLst/>
          </a:prstGeom>
          <a:noFill/>
        </p:spPr>
        <p:txBody>
          <a:bodyPr tIns="0" rIns="0" bIns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9516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0"/>
            <a:ext cx="9144000" cy="162639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2728912" y="1350577"/>
            <a:ext cx="6048376" cy="1230080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2728923" y="2753297"/>
            <a:ext cx="6048375" cy="142627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4505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6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30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366725" y="325454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00685D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3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451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098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39536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gray">
          <a:xfrm flipH="1">
            <a:off x="8553450" y="5042315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D3CD81C-6F0F-B841-91EB-3EC81847CC73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5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3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 bwMode="gray">
          <a:xfrm>
            <a:off x="390525" y="5054230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34390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gray">
          <a:xfrm flipH="1">
            <a:off x="8553450" y="5042315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7907F22-F39A-3840-ADD9-3C8342241D9C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7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3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gray">
          <a:xfrm>
            <a:off x="390525" y="5054230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1026053" y="1341465"/>
            <a:ext cx="6048376" cy="1230080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1034553" y="2636430"/>
            <a:ext cx="6048375" cy="42207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x-none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75306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gray">
          <a:xfrm flipH="1">
            <a:off x="8553450" y="5042315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9B25587-E40C-2A47-A0B4-59179E98BC8D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6" name="Picture 13" descr="EMC logo whit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3" y="4789885"/>
            <a:ext cx="898525" cy="1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gray">
          <a:xfrm>
            <a:off x="390525" y="5054230"/>
            <a:ext cx="2274888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Pivotal Confidential–Internal Use Only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822855" y="-274142"/>
            <a:ext cx="6048376" cy="301005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kern="1200" dirty="0">
                <a:solidFill>
                  <a:srgbClr val="00888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x-none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81361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100" y="2882504"/>
            <a:ext cx="6248400" cy="4847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50" dirty="0">
                <a:solidFill>
                  <a:srgbClr val="F27C3A"/>
                </a:solidFill>
                <a:latin typeface="Arial"/>
                <a:cs typeface="Arial"/>
              </a:rPr>
              <a:t>BUILT FOR THE</a:t>
            </a:r>
            <a:r>
              <a:rPr lang="en-US" sz="2550" cap="all" dirty="0">
                <a:solidFill>
                  <a:srgbClr val="F27C3A"/>
                </a:solidFill>
                <a:latin typeface="Arial"/>
                <a:cs typeface="Arial"/>
              </a:rPr>
              <a:t> </a:t>
            </a:r>
            <a:r>
              <a:rPr lang="en-US" sz="2550" dirty="0">
                <a:solidFill>
                  <a:srgbClr val="3EA7BC"/>
                </a:solidFill>
                <a:latin typeface="Arial"/>
                <a:cs typeface="Arial"/>
              </a:rPr>
              <a:t>SPEED OF BUSINESS</a:t>
            </a:r>
          </a:p>
        </p:txBody>
      </p:sp>
      <p:pic>
        <p:nvPicPr>
          <p:cNvPr id="4" name="Picture 12" descr="Pivotal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>
            <a:fillRect/>
          </a:stretch>
        </p:blipFill>
        <p:spPr bwMode="auto">
          <a:xfrm>
            <a:off x="1593850" y="1638317"/>
            <a:ext cx="5956300" cy="108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3195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57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541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57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15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66713" y="1074755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ADC339"/>
              </a:buClr>
              <a:buFont typeface="Arial"/>
              <a:buChar char="•"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42888"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rgbClr val="ADC339"/>
              </a:buClr>
              <a:buFont typeface="Arial"/>
              <a:buChar char="•"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58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theme" Target="../theme/theme2.xml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0.xml"/><Relationship Id="rId19" Type="http://schemas.openxmlformats.org/officeDocument/2006/relationships/theme" Target="../theme/theme3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theme" Target="../theme/theme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<Relationship Id="rId17" Type="http://schemas.openxmlformats.org/officeDocument/2006/relationships/theme" Target="../theme/theme5.xml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1.xml"/><Relationship Id="rId18" Type="http://schemas.openxmlformats.org/officeDocument/2006/relationships/theme" Target="../theme/theme6.xml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4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7.xml"/><Relationship Id="rId17" Type="http://schemas.openxmlformats.org/officeDocument/2006/relationships/theme" Target="../theme/theme7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5.xml"/><Relationship Id="rId19" Type="http://schemas.openxmlformats.org/officeDocument/2006/relationships/theme" Target="../theme/theme8.xml"/><Relationship Id="rId1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extBox 11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C88DE399-1416-2640-AF74-E6C4ADB94D0A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1028" name="Picture 7" descr="EMC logo white-lg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© Copyright 2013 Pivotal.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20" r:id="rId14"/>
    <p:sldLayoutId id="2147483721" r:id="rId15"/>
    <p:sldLayoutId id="2147483722" r:id="rId16"/>
    <p:sldLayoutId id="2147483723" r:id="rId1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2C95DD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»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67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7" name="TextBox 11"/>
          <p:cNvSpPr txBox="1">
            <a:spLocks noChangeArrowheads="1"/>
          </p:cNvSpPr>
          <p:nvPr/>
        </p:nvSpPr>
        <p:spPr bwMode="gray">
          <a:xfrm flipH="1">
            <a:off x="8553450" y="5021283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3ECAA6D-9A69-5D4D-BF8F-6468F226BAB2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5018117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1029" name="Picture 5" descr="Pivotal_Logo_whit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713288"/>
            <a:ext cx="9572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56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2C95DD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»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7" name="TextBox 11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C88DE399-1416-2640-AF74-E6C4ADB94D0A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1028" name="Picture 7" descr="EMC logo white-lg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88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  <p:sldLayoutId id="2147483928" r:id="rId17"/>
    <p:sldLayoutId id="2147483929" r:id="rId1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2C95DD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»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9" name="TextBox 7"/>
          <p:cNvSpPr txBox="1">
            <a:spLocks noChangeArrowheads="1"/>
          </p:cNvSpPr>
          <p:nvPr/>
        </p:nvSpPr>
        <p:spPr bwMode="gray">
          <a:xfrm flipH="1">
            <a:off x="8553450" y="5042319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CDC10461-16C3-8D43-A0CB-1F5F31B9CDD5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1030" name="Picture 11" descr="Pivotal_Logo_white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3" y="4801792"/>
            <a:ext cx="957262" cy="1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32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4" r:id="rId13"/>
    <p:sldLayoutId id="2147483945" r:id="rId14"/>
    <p:sldLayoutId id="2147483946" r:id="rId15"/>
    <p:sldLayoutId id="2147483947" r:id="rId16"/>
    <p:sldLayoutId id="2147483948" r:id="rId17"/>
    <p:sldLayoutId id="2147483949" r:id="rId18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7" name="TextBox 11"/>
          <p:cNvSpPr txBox="1">
            <a:spLocks noChangeArrowheads="1"/>
          </p:cNvSpPr>
          <p:nvPr/>
        </p:nvSpPr>
        <p:spPr bwMode="gray">
          <a:xfrm flipH="1">
            <a:off x="8553450" y="5021281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3ECAA6D-9A69-5D4D-BF8F-6468F226BAB2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5018114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  <p:pic>
        <p:nvPicPr>
          <p:cNvPr id="1029" name="Picture 5" descr="Pivotal_Logo_whit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713288"/>
            <a:ext cx="9572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21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2C95DD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»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9" name="TextBox 7"/>
          <p:cNvSpPr txBox="1">
            <a:spLocks noChangeArrowheads="1"/>
          </p:cNvSpPr>
          <p:nvPr/>
        </p:nvSpPr>
        <p:spPr bwMode="gray">
          <a:xfrm flipH="1">
            <a:off x="8553450" y="5042315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CDC10461-16C3-8D43-A0CB-1F5F31B9CDD5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1030" name="Picture 11" descr="Pivotal_Logo_white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3" y="4801792"/>
            <a:ext cx="957262" cy="1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42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1" r:id="rId13"/>
    <p:sldLayoutId id="2147483982" r:id="rId14"/>
    <p:sldLayoutId id="2147483983" r:id="rId15"/>
    <p:sldLayoutId id="2147483984" r:id="rId16"/>
    <p:sldLayoutId id="2147483985" r:id="rId1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66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7" name="TextBox 11"/>
          <p:cNvSpPr txBox="1">
            <a:spLocks noChangeArrowheads="1"/>
          </p:cNvSpPr>
          <p:nvPr/>
        </p:nvSpPr>
        <p:spPr bwMode="gray">
          <a:xfrm flipH="1">
            <a:off x="8553450" y="5021280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C88DE399-1416-2640-AF74-E6C4ADB94D0A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1028" name="Picture 7" descr="EMC logo white-lg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1822" y="4686301"/>
            <a:ext cx="8985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 bwMode="gray">
          <a:xfrm>
            <a:off x="366730" y="5018113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2013 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042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2C95DD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»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4747024"/>
            <a:ext cx="9144000" cy="28932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9" name="TextBox 7"/>
          <p:cNvSpPr txBox="1">
            <a:spLocks noChangeArrowheads="1"/>
          </p:cNvSpPr>
          <p:nvPr/>
        </p:nvSpPr>
        <p:spPr bwMode="gray">
          <a:xfrm flipH="1">
            <a:off x="8553450" y="5042301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CDC10461-16C3-8D43-A0CB-1F5F31B9CDD5}" type="slidenum">
              <a:rPr lang="en-US" sz="800">
                <a:solidFill>
                  <a:srgbClr val="7F7F7F"/>
                </a:solidFill>
                <a:cs typeface="Arial" charset="0"/>
              </a:rPr>
              <a:pPr algn="r"/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1030" name="Picture 11" descr="Pivotal_Logo_white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3" y="4801792"/>
            <a:ext cx="957262" cy="1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60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8" r:id="rId13"/>
    <p:sldLayoutId id="2147484019" r:id="rId14"/>
    <p:sldLayoutId id="2147484020" r:id="rId15"/>
    <p:sldLayoutId id="2147484021" r:id="rId16"/>
    <p:sldLayoutId id="2147484022" r:id="rId17"/>
    <p:sldLayoutId id="2147484023" r:id="rId18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Pivotal-Open-Source-Hub/events/225209902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Relationship Id="rId22" Type="http://schemas.openxmlformats.org/officeDocument/2006/relationships/image" Target="../media/image69.png"/><Relationship Id="rId23" Type="http://schemas.openxmlformats.org/officeDocument/2006/relationships/image" Target="../media/image70.png"/><Relationship Id="rId24" Type="http://schemas.openxmlformats.org/officeDocument/2006/relationships/image" Target="../media/image71.png"/><Relationship Id="rId25" Type="http://schemas.openxmlformats.org/officeDocument/2006/relationships/image" Target="../media/image72.png"/><Relationship Id="rId26" Type="http://schemas.openxmlformats.org/officeDocument/2006/relationships/image" Target="../media/image73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39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hyperlink" Target="https://www.linkedin.com/pub/srivatsan-ramanujam/7/91b/888" TargetMode="External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jp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2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112.emf"/><Relationship Id="rId3" Type="http://schemas.openxmlformats.org/officeDocument/2006/relationships/image" Target="../media/image11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jpeg"/><Relationship Id="rId8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Relationship Id="rId2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hyperlink" Target="https://github.com/dmlc/xgboost" TargetMode="External"/><Relationship Id="rId5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55.png"/><Relationship Id="rId21" Type="http://schemas.openxmlformats.org/officeDocument/2006/relationships/image" Target="../media/image156.png"/><Relationship Id="rId22" Type="http://schemas.openxmlformats.org/officeDocument/2006/relationships/image" Target="../media/image157.png"/><Relationship Id="rId23" Type="http://schemas.openxmlformats.org/officeDocument/2006/relationships/image" Target="../media/image158.png"/><Relationship Id="rId24" Type="http://schemas.openxmlformats.org/officeDocument/2006/relationships/image" Target="../media/image159.png"/><Relationship Id="rId25" Type="http://schemas.openxmlformats.org/officeDocument/2006/relationships/image" Target="../media/image160.png"/><Relationship Id="rId26" Type="http://schemas.openxmlformats.org/officeDocument/2006/relationships/image" Target="../media/image161.png"/><Relationship Id="rId27" Type="http://schemas.openxmlformats.org/officeDocument/2006/relationships/image" Target="../media/image162.png"/><Relationship Id="rId28" Type="http://schemas.openxmlformats.org/officeDocument/2006/relationships/image" Target="../media/image163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30" Type="http://schemas.openxmlformats.org/officeDocument/2006/relationships/image" Target="../media/image165.png"/><Relationship Id="rId31" Type="http://schemas.openxmlformats.org/officeDocument/2006/relationships/image" Target="../media/image166.png"/><Relationship Id="rId32" Type="http://schemas.openxmlformats.org/officeDocument/2006/relationships/image" Target="../media/image167.png"/><Relationship Id="rId9" Type="http://schemas.openxmlformats.org/officeDocument/2006/relationships/image" Target="../media/image144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33" Type="http://schemas.openxmlformats.org/officeDocument/2006/relationships/image" Target="../media/image168.png"/><Relationship Id="rId34" Type="http://schemas.openxmlformats.org/officeDocument/2006/relationships/image" Target="../media/image169.png"/><Relationship Id="rId35" Type="http://schemas.openxmlformats.org/officeDocument/2006/relationships/image" Target="../media/image170.png"/><Relationship Id="rId36" Type="http://schemas.openxmlformats.org/officeDocument/2006/relationships/image" Target="../media/image171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jpeg"/><Relationship Id="rId18" Type="http://schemas.openxmlformats.org/officeDocument/2006/relationships/image" Target="../media/image153.png"/><Relationship Id="rId19" Type="http://schemas.openxmlformats.org/officeDocument/2006/relationships/image" Target="../media/image154.png"/><Relationship Id="rId37" Type="http://schemas.openxmlformats.org/officeDocument/2006/relationships/image" Target="../media/image17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Relationship Id="rId8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hyperlink" Target="http://www.slideshare.net/SrivatsanRamanujam/python-powered-data-science-at-pivotal-pydata-2013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SrivatsanRamanujam/sramanujam-taw-2014" TargetMode="External"/><Relationship Id="rId4" Type="http://schemas.openxmlformats.org/officeDocument/2006/relationships/hyperlink" Target="http://www.slideshare.net/SrivatsanRamanujam/a-pipeline-for-distributed-topic-and-sentiment-analysis-of-tweets-on-pivotal-greenplum-database" TargetMode="External"/><Relationship Id="rId5" Type="http://schemas.openxmlformats.org/officeDocument/2006/relationships/hyperlink" Target="http://blog.pivotal.io/data-science-pivotal/case-studies-2/using-data-science-to-predict-tv-viewer-behavior-and-formulate-a-hit-tv-show" TargetMode="External"/><Relationship Id="rId6" Type="http://schemas.openxmlformats.org/officeDocument/2006/relationships/hyperlink" Target="http://blog.pivotal.io/data-science-pivotal/products/twitter-nlp-example-how-to-scale-part-of-speech-tagging-with-mpp-part-2" TargetMode="External"/><Relationship Id="rId7" Type="http://schemas.openxmlformats.org/officeDocument/2006/relationships/hyperlink" Target="http://blog.pivotal.io/data-science-pivotal/features/distributed-deep-learning-on-mpp-and-hadoop" TargetMode="External"/><Relationship Id="rId8" Type="http://schemas.openxmlformats.org/officeDocument/2006/relationships/hyperlink" Target="http://blog.pivotal.io/data-science-pivotal/products/multivariate-time-series-forecasting-for-virtual-machine-capacity-planning" TargetMode="External"/><Relationship Id="rId9" Type="http://schemas.openxmlformats.org/officeDocument/2006/relationships/hyperlink" Target="http://blog.pivotal.io/data-science-pivotal/case-studies/pivotal-for-good-with-crisis-text-line-using-text-analytics-to-better-serve-at-risk-teens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log.pivotal.io/data-science-pivotal/products/how-to-scale-native-cc-applications-on-pivotals-mpp-platform-edge-detection-example-part-2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png"/><Relationship Id="rId28" Type="http://schemas.openxmlformats.org/officeDocument/2006/relationships/image" Target="../media/image50.emf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30" Type="http://schemas.openxmlformats.org/officeDocument/2006/relationships/image" Target="../media/image52.png"/><Relationship Id="rId31" Type="http://schemas.openxmlformats.org/officeDocument/2006/relationships/image" Target="../media/image53.png"/><Relationship Id="rId32" Type="http://schemas.openxmlformats.org/officeDocument/2006/relationships/image" Target="../media/image54.png"/><Relationship Id="rId9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33" Type="http://schemas.openxmlformats.org/officeDocument/2006/relationships/image" Target="../media/image55.png"/><Relationship Id="rId34" Type="http://schemas.openxmlformats.org/officeDocument/2006/relationships/image" Target="../media/image56.png"/><Relationship Id="rId10" Type="http://schemas.openxmlformats.org/officeDocument/2006/relationships/image" Target="../media/image32.jp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ctrTitle"/>
          </p:nvPr>
        </p:nvSpPr>
        <p:spPr>
          <a:xfrm>
            <a:off x="495957" y="582313"/>
            <a:ext cx="8223506" cy="45140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latin typeface="Arial" charset="0"/>
                <a:cs typeface="Arial" charset="0"/>
              </a:rPr>
              <a:t>All things Python @ Pivotal (Data Science)</a:t>
            </a:r>
            <a:endParaRPr lang="en-US" sz="3200" dirty="0">
              <a:latin typeface="Arial" charset="0"/>
              <a:cs typeface="Arial" charset="0"/>
            </a:endParaRPr>
          </a:p>
        </p:txBody>
      </p:sp>
      <p:sp>
        <p:nvSpPr>
          <p:cNvPr id="10242" name="Subtitle 2"/>
          <p:cNvSpPr>
            <a:spLocks noGrp="1"/>
          </p:cNvSpPr>
          <p:nvPr>
            <p:ph type="subTitle" idx="1"/>
          </p:nvPr>
        </p:nvSpPr>
        <p:spPr>
          <a:xfrm>
            <a:off x="185001" y="3962143"/>
            <a:ext cx="1854840" cy="553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1800" dirty="0" smtClean="0">
                <a:latin typeface="Arial" charset="0"/>
                <a:cs typeface="Arial" charset="0"/>
                <a:hlinkClick r:id="rId3"/>
              </a:rPr>
              <a:t>Oct </a:t>
            </a:r>
            <a:r>
              <a:rPr lang="en-US" sz="1800" dirty="0" smtClean="0">
                <a:latin typeface="Arial" charset="0"/>
                <a:cs typeface="Arial" charset="0"/>
                <a:hlinkClick r:id="rId3"/>
              </a:rPr>
              <a:t>15</a:t>
            </a:r>
            <a:r>
              <a:rPr lang="en-US" sz="1800" dirty="0" smtClean="0">
                <a:latin typeface="Arial" charset="0"/>
                <a:cs typeface="Arial" charset="0"/>
                <a:hlinkClick r:id="rId3"/>
              </a:rPr>
              <a:t>, 2015</a:t>
            </a:r>
          </a:p>
          <a:p>
            <a:pPr>
              <a:spcBef>
                <a:spcPct val="0"/>
              </a:spcBef>
            </a:pPr>
            <a:r>
              <a:rPr lang="en-US" sz="1800" dirty="0" smtClean="0">
                <a:latin typeface="Arial" charset="0"/>
                <a:cs typeface="Arial" charset="0"/>
                <a:hlinkClick r:id="rId3"/>
              </a:rPr>
              <a:t>POSH meetup</a:t>
            </a:r>
            <a:endParaRPr lang="en-US" sz="1800" dirty="0">
              <a:latin typeface="Arial" charset="0"/>
              <a:cs typeface="Arial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6414592" y="3551387"/>
            <a:ext cx="2652434" cy="984885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b="1" dirty="0" smtClean="0"/>
              <a:t>Srivatsan Ramanujam 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b="1" dirty="0" smtClean="0"/>
              <a:t>Principal Data Scientist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b="1" dirty="0" smtClean="0"/>
              <a:t>Pivotal </a:t>
            </a:r>
            <a:r>
              <a:rPr lang="en-US" sz="1600" b="1" dirty="0" smtClean="0"/>
              <a:t>Labs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b="1" dirty="0" smtClean="0"/>
              <a:t>@being_bayesian</a:t>
            </a:r>
            <a:endParaRPr lang="en-US" sz="16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042" y="1295321"/>
            <a:ext cx="2781655" cy="31575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60912" y="1385282"/>
            <a:ext cx="19885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https://xkcd.com/353/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465" y="4643259"/>
            <a:ext cx="569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Joint work with Pivotal Data Science &amp; MADlib team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25" y="3455662"/>
            <a:ext cx="864878" cy="6486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19405" y="4158826"/>
            <a:ext cx="938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685D"/>
                </a:solidFill>
              </a:rPr>
              <a:t>Data Lake</a:t>
            </a:r>
            <a:endParaRPr lang="en-US" sz="1200" b="1" dirty="0">
              <a:solidFill>
                <a:srgbClr val="00685D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99" y="3256424"/>
            <a:ext cx="541985" cy="57733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2234094" y="3660606"/>
            <a:ext cx="455314" cy="70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7090199" y="3252906"/>
            <a:ext cx="583598" cy="699322"/>
            <a:chOff x="4900744" y="1966180"/>
            <a:chExt cx="564485" cy="751549"/>
          </a:xfrm>
        </p:grpSpPr>
        <p:grpSp>
          <p:nvGrpSpPr>
            <p:cNvPr id="42" name="Group 41"/>
            <p:cNvGrpSpPr/>
            <p:nvPr/>
          </p:nvGrpSpPr>
          <p:grpSpPr>
            <a:xfrm>
              <a:off x="4900744" y="2205977"/>
              <a:ext cx="564484" cy="295217"/>
              <a:chOff x="4605677" y="2590787"/>
              <a:chExt cx="564484" cy="295217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4605677" y="2722614"/>
                <a:ext cx="564484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4708310" y="2590787"/>
                <a:ext cx="102634" cy="295217"/>
              </a:xfrm>
              <a:prstGeom prst="rect">
                <a:avLst/>
              </a:prstGeom>
              <a:pattFill prst="ltHorz">
                <a:fgClr>
                  <a:prstClr val="black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900745" y="2422512"/>
              <a:ext cx="564484" cy="295217"/>
              <a:chOff x="4451729" y="2616441"/>
              <a:chExt cx="564484" cy="295217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4451729" y="2786749"/>
                <a:ext cx="564484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4708310" y="2616441"/>
                <a:ext cx="102634" cy="295217"/>
              </a:xfrm>
              <a:prstGeom prst="rect">
                <a:avLst/>
              </a:prstGeom>
              <a:pattFill prst="ltHorz">
                <a:fgClr>
                  <a:prstClr val="black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cxnSp>
          <p:nvCxnSpPr>
            <p:cNvPr id="46" name="Straight Connector 45"/>
            <p:cNvCxnSpPr/>
            <p:nvPr/>
          </p:nvCxnSpPr>
          <p:spPr>
            <a:xfrm>
              <a:off x="4900745" y="2149315"/>
              <a:ext cx="564484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285616" y="1966180"/>
              <a:ext cx="102634" cy="295217"/>
            </a:xfrm>
            <a:prstGeom prst="rect">
              <a:avLst/>
            </a:prstGeom>
            <a:pattFill prst="ltHorz">
              <a:fgClr>
                <a:prstClr val="black"/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6290260" y="1165411"/>
            <a:ext cx="2271053" cy="1618563"/>
          </a:xfrm>
          <a:prstGeom prst="roundRect">
            <a:avLst/>
          </a:prstGeom>
          <a:noFill/>
          <a:ln w="381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60" y="1306901"/>
            <a:ext cx="1167480" cy="597282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7376663" y="2856252"/>
            <a:ext cx="0" cy="3360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663775" y="4082182"/>
            <a:ext cx="1568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685D"/>
                </a:solidFill>
              </a:rPr>
              <a:t>Business Levers</a:t>
            </a:r>
            <a:endParaRPr lang="en-US" sz="1200" b="1" dirty="0">
              <a:solidFill>
                <a:srgbClr val="00685D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132" y="1240120"/>
            <a:ext cx="595045" cy="788498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6648823" y="765530"/>
            <a:ext cx="111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685D"/>
                </a:solidFill>
              </a:rPr>
              <a:t>Apps</a:t>
            </a:r>
            <a:endParaRPr lang="en-US" sz="1200" b="1" dirty="0">
              <a:solidFill>
                <a:srgbClr val="00685D"/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240370" y="125966"/>
            <a:ext cx="8663260" cy="50385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rgbClr val="00685D"/>
                </a:solidFill>
                <a:latin typeface="Arial"/>
              </a:rPr>
              <a:t>Pipeline of a Data Science Driven App</a:t>
            </a:r>
            <a:endParaRPr lang="en-US" sz="3200" dirty="0">
              <a:solidFill>
                <a:srgbClr val="00685D"/>
              </a:solidFill>
              <a:latin typeface="Arial"/>
            </a:endParaRPr>
          </a:p>
        </p:txBody>
      </p: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4358105" y="3167830"/>
            <a:ext cx="1179962" cy="1347363"/>
            <a:chOff x="2270970" y="978256"/>
            <a:chExt cx="1760940" cy="201076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6415" y="2525553"/>
              <a:ext cx="735736" cy="38950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3246579" y="2644531"/>
              <a:ext cx="785331" cy="344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rgbClr val="4D4D4D"/>
                  </a:solidFill>
                </a:rPr>
                <a:t>MLlib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2270970" y="1452656"/>
              <a:ext cx="1691430" cy="1090703"/>
              <a:chOff x="863211" y="1335685"/>
              <a:chExt cx="1691430" cy="1090703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0000" y="1777785"/>
                <a:ext cx="291836" cy="302931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46155" y="1363886"/>
                <a:ext cx="426142" cy="469989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1919" y="1871284"/>
                <a:ext cx="311482" cy="451024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0551" y="1845179"/>
                <a:ext cx="407682" cy="410432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9783" y="1362594"/>
                <a:ext cx="506600" cy="502852"/>
              </a:xfrm>
              <a:prstGeom prst="rect">
                <a:avLst/>
              </a:prstGeom>
            </p:spPr>
          </p:pic>
          <p:sp>
            <p:nvSpPr>
              <p:cNvPr id="65" name="Rounded Rectangle 64"/>
              <p:cNvSpPr/>
              <p:nvPr/>
            </p:nvSpPr>
            <p:spPr>
              <a:xfrm>
                <a:off x="1286854" y="1335685"/>
                <a:ext cx="1267787" cy="1062004"/>
              </a:xfrm>
              <a:prstGeom prst="roundRect">
                <a:avLst/>
              </a:prstGeom>
              <a:noFill/>
              <a:ln w="25400" cmpd="sng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6200000">
                <a:off x="572392" y="1676251"/>
                <a:ext cx="1040956" cy="459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00685D"/>
                    </a:solidFill>
                  </a:rPr>
                  <a:t>PL/X</a:t>
                </a: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09394" y="978256"/>
              <a:ext cx="722650" cy="420451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8698" y="2029986"/>
            <a:ext cx="989027" cy="70235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8273" y="2091763"/>
            <a:ext cx="1052544" cy="532098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 flipH="1">
            <a:off x="1835471" y="2926594"/>
            <a:ext cx="1763" cy="4104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92848" y="2902151"/>
            <a:ext cx="1301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00685D"/>
                </a:solidFill>
              </a:rPr>
              <a:t>Model Building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3735294" y="3684446"/>
            <a:ext cx="517906" cy="60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859763" y="1643546"/>
            <a:ext cx="7882" cy="3961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5955700" y="3795698"/>
            <a:ext cx="539780" cy="104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638001" y="3394827"/>
            <a:ext cx="1301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685D"/>
                </a:solidFill>
              </a:rPr>
              <a:t>Model Tuning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5014910" y="2077325"/>
            <a:ext cx="0" cy="6088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5020235" y="2076822"/>
            <a:ext cx="1207172" cy="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4034114" y="1482017"/>
            <a:ext cx="2226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685D"/>
                </a:solidFill>
              </a:rPr>
              <a:t>Continuous Model Improvement</a:t>
            </a:r>
            <a:endParaRPr lang="en-US" sz="1200" b="1" dirty="0">
              <a:solidFill>
                <a:srgbClr val="00685D"/>
              </a:solidFill>
            </a:endParaRPr>
          </a:p>
        </p:txBody>
      </p:sp>
      <p:sp>
        <p:nvSpPr>
          <p:cNvPr id="67" name="Shape 1565"/>
          <p:cNvSpPr txBox="1"/>
          <p:nvPr/>
        </p:nvSpPr>
        <p:spPr>
          <a:xfrm>
            <a:off x="1320615" y="746696"/>
            <a:ext cx="1127700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sz="1200" b="1" dirty="0" smtClean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Data Feeds</a:t>
            </a:r>
            <a:endParaRPr lang="en-US" sz="1200" b="1" dirty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Shape 158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54719" y="989725"/>
            <a:ext cx="777299" cy="6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58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615" y="1007758"/>
            <a:ext cx="529499" cy="54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158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545695" y="1072955"/>
            <a:ext cx="443399" cy="44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158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021578" y="1072955"/>
            <a:ext cx="413699" cy="4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58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09770" y="1014419"/>
            <a:ext cx="328499" cy="6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58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496585" y="1100787"/>
            <a:ext cx="403799" cy="3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158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949861" y="1045913"/>
            <a:ext cx="470700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59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468750" y="1082785"/>
            <a:ext cx="429899" cy="429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roup 90"/>
          <p:cNvGrpSpPr/>
          <p:nvPr/>
        </p:nvGrpSpPr>
        <p:grpSpPr>
          <a:xfrm>
            <a:off x="134470" y="2060795"/>
            <a:ext cx="3705570" cy="798576"/>
            <a:chOff x="1053085" y="2344675"/>
            <a:chExt cx="3705570" cy="798576"/>
          </a:xfrm>
        </p:grpSpPr>
        <p:sp>
          <p:nvSpPr>
            <p:cNvPr id="92" name="Shape 1519"/>
            <p:cNvSpPr/>
            <p:nvPr/>
          </p:nvSpPr>
          <p:spPr>
            <a:xfrm>
              <a:off x="3229362" y="2344675"/>
              <a:ext cx="162000" cy="1568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Font typeface="Arial"/>
                <a:buNone/>
              </a:pPr>
              <a:endParaRPr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1571"/>
            <p:cNvSpPr/>
            <p:nvPr/>
          </p:nvSpPr>
          <p:spPr>
            <a:xfrm>
              <a:off x="1053085" y="2368652"/>
              <a:ext cx="3675530" cy="774599"/>
            </a:xfrm>
            <a:prstGeom prst="rect">
              <a:avLst/>
            </a:prstGeom>
            <a:solidFill>
              <a:srgbClr val="33928A"/>
            </a:solidFill>
            <a:ln w="254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Font typeface="Arial"/>
                <a:buNone/>
              </a:pPr>
              <a:endPara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1673"/>
            <p:cNvSpPr/>
            <p:nvPr/>
          </p:nvSpPr>
          <p:spPr>
            <a:xfrm>
              <a:off x="1950478" y="2555044"/>
              <a:ext cx="515700" cy="2333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-US" sz="13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Ingest</a:t>
              </a:r>
            </a:p>
          </p:txBody>
        </p:sp>
        <p:sp>
          <p:nvSpPr>
            <p:cNvPr id="96" name="Shape 1674"/>
            <p:cNvSpPr/>
            <p:nvPr/>
          </p:nvSpPr>
          <p:spPr>
            <a:xfrm>
              <a:off x="2776829" y="2584926"/>
              <a:ext cx="515700" cy="2333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-US" sz="13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Filter</a:t>
              </a:r>
            </a:p>
          </p:txBody>
        </p:sp>
        <p:sp>
          <p:nvSpPr>
            <p:cNvPr id="98" name="Shape 1675"/>
            <p:cNvSpPr/>
            <p:nvPr/>
          </p:nvSpPr>
          <p:spPr>
            <a:xfrm>
              <a:off x="3493594" y="2589524"/>
              <a:ext cx="494700" cy="2333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-US" sz="13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Enrich</a:t>
              </a:r>
            </a:p>
          </p:txBody>
        </p:sp>
        <p:cxnSp>
          <p:nvCxnSpPr>
            <p:cNvPr id="99" name="Shape 1676"/>
            <p:cNvCxnSpPr/>
            <p:nvPr/>
          </p:nvCxnSpPr>
          <p:spPr>
            <a:xfrm rot="10800000" flipH="1">
              <a:off x="2502746" y="2689990"/>
              <a:ext cx="193200" cy="599"/>
            </a:xfrm>
            <a:prstGeom prst="straightConnector1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0" name="Shape 1677"/>
            <p:cNvSpPr/>
            <p:nvPr/>
          </p:nvSpPr>
          <p:spPr>
            <a:xfrm>
              <a:off x="4303855" y="2606285"/>
              <a:ext cx="454800" cy="2333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-US" sz="13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Sink</a:t>
              </a:r>
            </a:p>
          </p:txBody>
        </p:sp>
        <p:pic>
          <p:nvPicPr>
            <p:cNvPr id="101" name="Shape 1678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1357184" y="2451861"/>
              <a:ext cx="383267" cy="37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679"/>
            <p:cNvSpPr/>
            <p:nvPr/>
          </p:nvSpPr>
          <p:spPr>
            <a:xfrm>
              <a:off x="1091262" y="2862415"/>
              <a:ext cx="9123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-US" sz="13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SpringXD</a:t>
              </a:r>
            </a:p>
          </p:txBody>
        </p:sp>
        <p:cxnSp>
          <p:nvCxnSpPr>
            <p:cNvPr id="104" name="Shape 1680"/>
            <p:cNvCxnSpPr/>
            <p:nvPr/>
          </p:nvCxnSpPr>
          <p:spPr>
            <a:xfrm rot="10800000" flipH="1">
              <a:off x="3232451" y="2705665"/>
              <a:ext cx="193200" cy="599"/>
            </a:xfrm>
            <a:prstGeom prst="straightConnector1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" name="Shape 1681"/>
            <p:cNvCxnSpPr/>
            <p:nvPr/>
          </p:nvCxnSpPr>
          <p:spPr>
            <a:xfrm rot="10800000" flipH="1">
              <a:off x="4027450" y="2719023"/>
              <a:ext cx="193200" cy="599"/>
            </a:xfrm>
            <a:prstGeom prst="straightConnector1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" name="Group 20"/>
          <p:cNvGrpSpPr/>
          <p:nvPr/>
        </p:nvGrpSpPr>
        <p:grpSpPr>
          <a:xfrm>
            <a:off x="2557933" y="3897296"/>
            <a:ext cx="1072783" cy="601283"/>
            <a:chOff x="2557923" y="3897277"/>
            <a:chExt cx="1072783" cy="601282"/>
          </a:xfrm>
        </p:grpSpPr>
        <p:pic>
          <p:nvPicPr>
            <p:cNvPr id="108" name="Shape 2820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2913528" y="3897277"/>
              <a:ext cx="338351" cy="353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TextBox 108"/>
            <p:cNvSpPr txBox="1"/>
            <p:nvPr/>
          </p:nvSpPr>
          <p:spPr>
            <a:xfrm>
              <a:off x="2557923" y="4221561"/>
              <a:ext cx="107278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685D"/>
                  </a:solidFill>
                </a:rPr>
                <a:t>Greenplum</a:t>
              </a:r>
              <a:endParaRPr lang="en-US" sz="1200" b="1" dirty="0">
                <a:solidFill>
                  <a:srgbClr val="00685D"/>
                </a:solidFill>
              </a:endParaRPr>
            </a:p>
          </p:txBody>
        </p:sp>
      </p:grpSp>
      <p:pic>
        <p:nvPicPr>
          <p:cNvPr id="114" name="Shape 288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719502" y="567766"/>
            <a:ext cx="557910" cy="618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78556" y="1950620"/>
            <a:ext cx="7809362" cy="507831"/>
          </a:xfrm>
        </p:spPr>
        <p:txBody>
          <a:bodyPr/>
          <a:lstStyle/>
          <a:p>
            <a:pPr algn="ctr"/>
            <a:r>
              <a:rPr lang="en-US" sz="3600" dirty="0" smtClean="0"/>
              <a:t>Python on the client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22500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388"/>
            <a:ext cx="8229600" cy="522907"/>
          </a:xfrm>
        </p:spPr>
        <p:txBody>
          <a:bodyPr/>
          <a:lstStyle/>
          <a:p>
            <a:r>
              <a:rPr lang="en-US" sz="2800" dirty="0" smtClean="0">
                <a:solidFill>
                  <a:srgbClr val="00685D"/>
                </a:solidFill>
              </a:rPr>
              <a:t>Data Science Lab – Sample Timeline</a:t>
            </a:r>
            <a:endParaRPr lang="en-US" sz="2800" dirty="0">
              <a:solidFill>
                <a:srgbClr val="00685D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479801"/>
              </p:ext>
            </p:extLst>
          </p:nvPr>
        </p:nvGraphicFramePr>
        <p:xfrm>
          <a:off x="448234" y="762002"/>
          <a:ext cx="8228484" cy="3453113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371414"/>
                <a:gridCol w="1371414"/>
                <a:gridCol w="1371414"/>
                <a:gridCol w="1371414"/>
                <a:gridCol w="1371414"/>
                <a:gridCol w="1371414"/>
              </a:tblGrid>
              <a:tr h="311791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Week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rgbClr val="0068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rgbClr val="474747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rgbClr val="474747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rgbClr val="474747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rgbClr val="474747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rgbClr val="474747"/>
                        </a:solidFill>
                      </a:endParaRPr>
                    </a:p>
                  </a:txBody>
                  <a:tcPr/>
                </a:tc>
              </a:tr>
              <a:tr h="30457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rgbClr val="006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rgbClr val="006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rgbClr val="006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T="34290" marB="34290">
                    <a:solidFill>
                      <a:srgbClr val="006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rgbClr val="006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T="34290" marB="34290">
                    <a:solidFill>
                      <a:srgbClr val="00685D"/>
                    </a:solidFill>
                  </a:tcPr>
                </a:tc>
              </a:tr>
              <a:tr h="2836745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74747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74747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74747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74747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74747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74747"/>
                        </a:solidFill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6" name="Chevron 5"/>
          <p:cNvSpPr/>
          <p:nvPr/>
        </p:nvSpPr>
        <p:spPr>
          <a:xfrm>
            <a:off x="457200" y="1733550"/>
            <a:ext cx="1447800" cy="228600"/>
          </a:xfrm>
          <a:prstGeom prst="chevron">
            <a:avLst/>
          </a:prstGeom>
          <a:solidFill>
            <a:srgbClr val="3EA7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FFFFFF"/>
                </a:solidFill>
              </a:rPr>
              <a:t>Data Review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371600" y="2038350"/>
            <a:ext cx="2514600" cy="228600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FFFFFF"/>
                </a:solidFill>
              </a:rPr>
              <a:t>Feature Creation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419600" y="2647950"/>
            <a:ext cx="2209800" cy="228600"/>
          </a:xfrm>
          <a:prstGeom prst="chevron">
            <a:avLst/>
          </a:prstGeom>
          <a:solidFill>
            <a:srgbClr val="6A97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bg1"/>
                </a:solidFill>
              </a:rPr>
              <a:t>Optimization &amp; Validation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5867404" y="2952750"/>
            <a:ext cx="1809487" cy="228600"/>
          </a:xfrm>
          <a:prstGeom prst="chevron">
            <a:avLst/>
          </a:prstGeom>
          <a:solidFill>
            <a:srgbClr val="006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FFFFFF"/>
                </a:solidFill>
              </a:rPr>
              <a:t>Code QA &amp; Scoring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5" name="Diamond 14"/>
          <p:cNvSpPr/>
          <p:nvPr/>
        </p:nvSpPr>
        <p:spPr>
          <a:xfrm>
            <a:off x="463909" y="1428750"/>
            <a:ext cx="194235" cy="2540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54"/>
          <p:cNvGrpSpPr/>
          <p:nvPr/>
        </p:nvGrpSpPr>
        <p:grpSpPr>
          <a:xfrm>
            <a:off x="6450700" y="3638543"/>
            <a:ext cx="1668339" cy="253916"/>
            <a:chOff x="6450696" y="3714750"/>
            <a:chExt cx="1668339" cy="253916"/>
          </a:xfrm>
        </p:grpSpPr>
        <p:sp>
          <p:nvSpPr>
            <p:cNvPr id="26" name="TextBox 25"/>
            <p:cNvSpPr txBox="1"/>
            <p:nvPr/>
          </p:nvSpPr>
          <p:spPr>
            <a:xfrm>
              <a:off x="6450696" y="3714750"/>
              <a:ext cx="155030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smtClean="0"/>
                <a:t>Insights Presentation</a:t>
              </a:r>
              <a:endParaRPr lang="en-US" sz="1050" dirty="0"/>
            </a:p>
          </p:txBody>
        </p:sp>
        <p:sp>
          <p:nvSpPr>
            <p:cNvPr id="27" name="Diamond 26"/>
            <p:cNvSpPr/>
            <p:nvPr/>
          </p:nvSpPr>
          <p:spPr>
            <a:xfrm>
              <a:off x="7924800" y="3714750"/>
              <a:ext cx="194235" cy="2286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10204" y="3867151"/>
            <a:ext cx="3242235" cy="253916"/>
            <a:chOff x="5410200" y="3867150"/>
            <a:chExt cx="3242235" cy="253916"/>
          </a:xfrm>
        </p:grpSpPr>
        <p:sp>
          <p:nvSpPr>
            <p:cNvPr id="25" name="Diamond 24"/>
            <p:cNvSpPr/>
            <p:nvPr/>
          </p:nvSpPr>
          <p:spPr>
            <a:xfrm>
              <a:off x="8458200" y="3892466"/>
              <a:ext cx="194235" cy="22587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10200" y="3867150"/>
              <a:ext cx="31242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smtClean="0"/>
                <a:t>Model and Code Handoff</a:t>
              </a:r>
              <a:endParaRPr lang="en-US" sz="1050" dirty="0"/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3886200" y="2038346"/>
            <a:ext cx="1447800" cy="253916"/>
            <a:chOff x="3886200" y="2038350"/>
            <a:chExt cx="1447800" cy="253916"/>
          </a:xfrm>
        </p:grpSpPr>
        <p:sp>
          <p:nvSpPr>
            <p:cNvPr id="33" name="Diamond 32"/>
            <p:cNvSpPr/>
            <p:nvPr/>
          </p:nvSpPr>
          <p:spPr>
            <a:xfrm>
              <a:off x="3886200" y="2038350"/>
              <a:ext cx="194235" cy="22587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8600" y="2038350"/>
              <a:ext cx="129540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Feature Review</a:t>
              </a:r>
              <a:endParaRPr lang="en-US" sz="1050" dirty="0"/>
            </a:p>
          </p:txBody>
        </p:sp>
      </p:grpSp>
      <p:grpSp>
        <p:nvGrpSpPr>
          <p:cNvPr id="13" name="Group 22"/>
          <p:cNvGrpSpPr/>
          <p:nvPr/>
        </p:nvGrpSpPr>
        <p:grpSpPr>
          <a:xfrm>
            <a:off x="1905000" y="1733548"/>
            <a:ext cx="1143000" cy="253916"/>
            <a:chOff x="1905000" y="1733550"/>
            <a:chExt cx="1143000" cy="253916"/>
          </a:xfrm>
        </p:grpSpPr>
        <p:sp>
          <p:nvSpPr>
            <p:cNvPr id="32" name="Diamond 31"/>
            <p:cNvSpPr/>
            <p:nvPr/>
          </p:nvSpPr>
          <p:spPr>
            <a:xfrm>
              <a:off x="1905000" y="1733550"/>
              <a:ext cx="194235" cy="22587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57400" y="1733550"/>
              <a:ext cx="99060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Data Review</a:t>
              </a:r>
              <a:endParaRPr lang="en-US" sz="1050" dirty="0"/>
            </a:p>
          </p:txBody>
        </p:sp>
      </p:grpSp>
      <p:sp>
        <p:nvSpPr>
          <p:cNvPr id="57" name="Freeform 56"/>
          <p:cNvSpPr/>
          <p:nvPr/>
        </p:nvSpPr>
        <p:spPr>
          <a:xfrm>
            <a:off x="609600" y="2038351"/>
            <a:ext cx="3414574" cy="679070"/>
          </a:xfrm>
          <a:custGeom>
            <a:avLst/>
            <a:gdLst>
              <a:gd name="connsiteX0" fmla="*/ 788784 w 2990395"/>
              <a:gd name="connsiteY0" fmla="*/ 153939 h 823682"/>
              <a:gd name="connsiteX1" fmla="*/ 2990117 w 2990395"/>
              <a:gd name="connsiteY1" fmla="*/ 238606 h 823682"/>
              <a:gd name="connsiteX2" fmla="*/ 935026 w 2990395"/>
              <a:gd name="connsiteY2" fmla="*/ 823575 h 823682"/>
              <a:gd name="connsiteX3" fmla="*/ 3693 w 2990395"/>
              <a:gd name="connsiteY3" fmla="*/ 284788 h 823682"/>
              <a:gd name="connsiteX4" fmla="*/ 611753 w 2990395"/>
              <a:gd name="connsiteY4" fmla="*/ 0 h 823682"/>
              <a:gd name="connsiteX0" fmla="*/ 1920239 w 3046778"/>
              <a:gd name="connsiteY0" fmla="*/ 827 h 870691"/>
              <a:gd name="connsiteX1" fmla="*/ 2990117 w 3046778"/>
              <a:gd name="connsiteY1" fmla="*/ 285615 h 870691"/>
              <a:gd name="connsiteX2" fmla="*/ 935026 w 3046778"/>
              <a:gd name="connsiteY2" fmla="*/ 870584 h 870691"/>
              <a:gd name="connsiteX3" fmla="*/ 3693 w 3046778"/>
              <a:gd name="connsiteY3" fmla="*/ 331797 h 870691"/>
              <a:gd name="connsiteX4" fmla="*/ 611753 w 3046778"/>
              <a:gd name="connsiteY4" fmla="*/ 47009 h 870691"/>
              <a:gd name="connsiteX0" fmla="*/ 1920239 w 2517071"/>
              <a:gd name="connsiteY0" fmla="*/ 268 h 880176"/>
              <a:gd name="connsiteX1" fmla="*/ 2143450 w 2517071"/>
              <a:gd name="connsiteY1" fmla="*/ 631420 h 880176"/>
              <a:gd name="connsiteX2" fmla="*/ 935026 w 2517071"/>
              <a:gd name="connsiteY2" fmla="*/ 870025 h 880176"/>
              <a:gd name="connsiteX3" fmla="*/ 3693 w 2517071"/>
              <a:gd name="connsiteY3" fmla="*/ 331238 h 880176"/>
              <a:gd name="connsiteX4" fmla="*/ 611753 w 2517071"/>
              <a:gd name="connsiteY4" fmla="*/ 46450 h 880176"/>
              <a:gd name="connsiteX0" fmla="*/ 1666239 w 2358736"/>
              <a:gd name="connsiteY0" fmla="*/ 46182 h 833009"/>
              <a:gd name="connsiteX1" fmla="*/ 2143450 w 2358736"/>
              <a:gd name="connsiteY1" fmla="*/ 584970 h 833009"/>
              <a:gd name="connsiteX2" fmla="*/ 935026 w 2358736"/>
              <a:gd name="connsiteY2" fmla="*/ 823575 h 833009"/>
              <a:gd name="connsiteX3" fmla="*/ 3693 w 2358736"/>
              <a:gd name="connsiteY3" fmla="*/ 284788 h 833009"/>
              <a:gd name="connsiteX4" fmla="*/ 611753 w 2358736"/>
              <a:gd name="connsiteY4" fmla="*/ 0 h 833009"/>
              <a:gd name="connsiteX0" fmla="*/ 3333753 w 4026250"/>
              <a:gd name="connsiteY0" fmla="*/ 46182 h 825730"/>
              <a:gd name="connsiteX1" fmla="*/ 3810964 w 4026250"/>
              <a:gd name="connsiteY1" fmla="*/ 584970 h 825730"/>
              <a:gd name="connsiteX2" fmla="*/ 2602540 w 4026250"/>
              <a:gd name="connsiteY2" fmla="*/ 823575 h 825730"/>
              <a:gd name="connsiteX3" fmla="*/ 964 w 4026250"/>
              <a:gd name="connsiteY3" fmla="*/ 461818 h 825730"/>
              <a:gd name="connsiteX4" fmla="*/ 2279267 w 4026250"/>
              <a:gd name="connsiteY4" fmla="*/ 0 h 825730"/>
              <a:gd name="connsiteX0" fmla="*/ 3419213 w 4111710"/>
              <a:gd name="connsiteY0" fmla="*/ 230909 h 1010457"/>
              <a:gd name="connsiteX1" fmla="*/ 3896424 w 4111710"/>
              <a:gd name="connsiteY1" fmla="*/ 769697 h 1010457"/>
              <a:gd name="connsiteX2" fmla="*/ 2688000 w 4111710"/>
              <a:gd name="connsiteY2" fmla="*/ 1008302 h 1010457"/>
              <a:gd name="connsiteX3" fmla="*/ 86424 w 4111710"/>
              <a:gd name="connsiteY3" fmla="*/ 646545 h 1010457"/>
              <a:gd name="connsiteX4" fmla="*/ 632909 w 4111710"/>
              <a:gd name="connsiteY4" fmla="*/ 0 h 1010457"/>
              <a:gd name="connsiteX0" fmla="*/ 3474321 w 4166818"/>
              <a:gd name="connsiteY0" fmla="*/ 230909 h 1010457"/>
              <a:gd name="connsiteX1" fmla="*/ 3951532 w 4166818"/>
              <a:gd name="connsiteY1" fmla="*/ 769697 h 1010457"/>
              <a:gd name="connsiteX2" fmla="*/ 2743108 w 4166818"/>
              <a:gd name="connsiteY2" fmla="*/ 1008302 h 1010457"/>
              <a:gd name="connsiteX3" fmla="*/ 141532 w 4166818"/>
              <a:gd name="connsiteY3" fmla="*/ 646545 h 1010457"/>
              <a:gd name="connsiteX4" fmla="*/ 688017 w 4166818"/>
              <a:gd name="connsiteY4" fmla="*/ 0 h 1010457"/>
              <a:gd name="connsiteX0" fmla="*/ 3105043 w 3797540"/>
              <a:gd name="connsiteY0" fmla="*/ 230909 h 1015551"/>
              <a:gd name="connsiteX1" fmla="*/ 3582254 w 3797540"/>
              <a:gd name="connsiteY1" fmla="*/ 769697 h 1015551"/>
              <a:gd name="connsiteX2" fmla="*/ 2373830 w 3797540"/>
              <a:gd name="connsiteY2" fmla="*/ 1008302 h 1015551"/>
              <a:gd name="connsiteX3" fmla="*/ 395709 w 3797540"/>
              <a:gd name="connsiteY3" fmla="*/ 515697 h 1015551"/>
              <a:gd name="connsiteX4" fmla="*/ 318739 w 3797540"/>
              <a:gd name="connsiteY4" fmla="*/ 0 h 1015551"/>
              <a:gd name="connsiteX0" fmla="*/ 3092240 w 3801643"/>
              <a:gd name="connsiteY0" fmla="*/ 230909 h 1000680"/>
              <a:gd name="connsiteX1" fmla="*/ 3569451 w 3801643"/>
              <a:gd name="connsiteY1" fmla="*/ 769697 h 1000680"/>
              <a:gd name="connsiteX2" fmla="*/ 2091633 w 3801643"/>
              <a:gd name="connsiteY2" fmla="*/ 992908 h 1000680"/>
              <a:gd name="connsiteX3" fmla="*/ 382906 w 3801643"/>
              <a:gd name="connsiteY3" fmla="*/ 515697 h 1000680"/>
              <a:gd name="connsiteX4" fmla="*/ 305936 w 3801643"/>
              <a:gd name="connsiteY4" fmla="*/ 0 h 1000680"/>
              <a:gd name="connsiteX0" fmla="*/ 3092240 w 3686959"/>
              <a:gd name="connsiteY0" fmla="*/ 230909 h 1016571"/>
              <a:gd name="connsiteX1" fmla="*/ 3307754 w 3686959"/>
              <a:gd name="connsiteY1" fmla="*/ 869757 h 1016571"/>
              <a:gd name="connsiteX2" fmla="*/ 2091633 w 3686959"/>
              <a:gd name="connsiteY2" fmla="*/ 992908 h 1016571"/>
              <a:gd name="connsiteX3" fmla="*/ 382906 w 3686959"/>
              <a:gd name="connsiteY3" fmla="*/ 515697 h 1016571"/>
              <a:gd name="connsiteX4" fmla="*/ 305936 w 3686959"/>
              <a:gd name="connsiteY4" fmla="*/ 0 h 1016571"/>
              <a:gd name="connsiteX0" fmla="*/ 3065816 w 3691709"/>
              <a:gd name="connsiteY0" fmla="*/ 230909 h 897166"/>
              <a:gd name="connsiteX1" fmla="*/ 3281330 w 3691709"/>
              <a:gd name="connsiteY1" fmla="*/ 869757 h 897166"/>
              <a:gd name="connsiteX2" fmla="*/ 1464845 w 3691709"/>
              <a:gd name="connsiteY2" fmla="*/ 754302 h 897166"/>
              <a:gd name="connsiteX3" fmla="*/ 356482 w 3691709"/>
              <a:gd name="connsiteY3" fmla="*/ 515697 h 897166"/>
              <a:gd name="connsiteX4" fmla="*/ 279512 w 3691709"/>
              <a:gd name="connsiteY4" fmla="*/ 0 h 897166"/>
              <a:gd name="connsiteX0" fmla="*/ 3138461 w 3764354"/>
              <a:gd name="connsiteY0" fmla="*/ 230909 h 902294"/>
              <a:gd name="connsiteX1" fmla="*/ 3353975 w 3764354"/>
              <a:gd name="connsiteY1" fmla="*/ 869757 h 902294"/>
              <a:gd name="connsiteX2" fmla="*/ 1537490 w 3764354"/>
              <a:gd name="connsiteY2" fmla="*/ 754302 h 902294"/>
              <a:gd name="connsiteX3" fmla="*/ 229005 w 3764354"/>
              <a:gd name="connsiteY3" fmla="*/ 284788 h 902294"/>
              <a:gd name="connsiteX4" fmla="*/ 352157 w 3764354"/>
              <a:gd name="connsiteY4" fmla="*/ 0 h 902294"/>
              <a:gd name="connsiteX0" fmla="*/ 3144666 w 3764836"/>
              <a:gd name="connsiteY0" fmla="*/ 230909 h 885199"/>
              <a:gd name="connsiteX1" fmla="*/ 3360180 w 3764836"/>
              <a:gd name="connsiteY1" fmla="*/ 869757 h 885199"/>
              <a:gd name="connsiteX2" fmla="*/ 1651453 w 3764836"/>
              <a:gd name="connsiteY2" fmla="*/ 654241 h 885199"/>
              <a:gd name="connsiteX3" fmla="*/ 235210 w 3764836"/>
              <a:gd name="connsiteY3" fmla="*/ 284788 h 885199"/>
              <a:gd name="connsiteX4" fmla="*/ 358362 w 3764836"/>
              <a:gd name="connsiteY4" fmla="*/ 0 h 885199"/>
              <a:gd name="connsiteX0" fmla="*/ 3144666 w 3676787"/>
              <a:gd name="connsiteY0" fmla="*/ 230909 h 792924"/>
              <a:gd name="connsiteX1" fmla="*/ 3106180 w 3676787"/>
              <a:gd name="connsiteY1" fmla="*/ 769697 h 792924"/>
              <a:gd name="connsiteX2" fmla="*/ 1651453 w 3676787"/>
              <a:gd name="connsiteY2" fmla="*/ 654241 h 792924"/>
              <a:gd name="connsiteX3" fmla="*/ 235210 w 3676787"/>
              <a:gd name="connsiteY3" fmla="*/ 284788 h 792924"/>
              <a:gd name="connsiteX4" fmla="*/ 358362 w 3676787"/>
              <a:gd name="connsiteY4" fmla="*/ 0 h 792924"/>
              <a:gd name="connsiteX0" fmla="*/ 3144666 w 3741771"/>
              <a:gd name="connsiteY0" fmla="*/ 230909 h 879419"/>
              <a:gd name="connsiteX1" fmla="*/ 3106180 w 3741771"/>
              <a:gd name="connsiteY1" fmla="*/ 769697 h 879419"/>
              <a:gd name="connsiteX2" fmla="*/ 1651453 w 3741771"/>
              <a:gd name="connsiteY2" fmla="*/ 654241 h 879419"/>
              <a:gd name="connsiteX3" fmla="*/ 235210 w 3741771"/>
              <a:gd name="connsiteY3" fmla="*/ 284788 h 879419"/>
              <a:gd name="connsiteX4" fmla="*/ 358362 w 3741771"/>
              <a:gd name="connsiteY4" fmla="*/ 0 h 879419"/>
              <a:gd name="connsiteX0" fmla="*/ 3144666 w 3782416"/>
              <a:gd name="connsiteY0" fmla="*/ 230909 h 800785"/>
              <a:gd name="connsiteX1" fmla="*/ 3213938 w 3782416"/>
              <a:gd name="connsiteY1" fmla="*/ 669636 h 800785"/>
              <a:gd name="connsiteX2" fmla="*/ 1651453 w 3782416"/>
              <a:gd name="connsiteY2" fmla="*/ 654241 h 800785"/>
              <a:gd name="connsiteX3" fmla="*/ 235210 w 3782416"/>
              <a:gd name="connsiteY3" fmla="*/ 284788 h 800785"/>
              <a:gd name="connsiteX4" fmla="*/ 358362 w 3782416"/>
              <a:gd name="connsiteY4" fmla="*/ 0 h 800785"/>
              <a:gd name="connsiteX0" fmla="*/ 3144666 w 3789791"/>
              <a:gd name="connsiteY0" fmla="*/ 230909 h 793979"/>
              <a:gd name="connsiteX1" fmla="*/ 3213938 w 3789791"/>
              <a:gd name="connsiteY1" fmla="*/ 669636 h 793979"/>
              <a:gd name="connsiteX2" fmla="*/ 1651453 w 3789791"/>
              <a:gd name="connsiteY2" fmla="*/ 654241 h 793979"/>
              <a:gd name="connsiteX3" fmla="*/ 235210 w 3789791"/>
              <a:gd name="connsiteY3" fmla="*/ 284788 h 793979"/>
              <a:gd name="connsiteX4" fmla="*/ 358362 w 3789791"/>
              <a:gd name="connsiteY4" fmla="*/ 0 h 793979"/>
              <a:gd name="connsiteX0" fmla="*/ 3144666 w 3702704"/>
              <a:gd name="connsiteY0" fmla="*/ 230909 h 729794"/>
              <a:gd name="connsiteX1" fmla="*/ 3213938 w 3702704"/>
              <a:gd name="connsiteY1" fmla="*/ 669636 h 729794"/>
              <a:gd name="connsiteX2" fmla="*/ 1651453 w 3702704"/>
              <a:gd name="connsiteY2" fmla="*/ 654241 h 729794"/>
              <a:gd name="connsiteX3" fmla="*/ 235210 w 3702704"/>
              <a:gd name="connsiteY3" fmla="*/ 284788 h 729794"/>
              <a:gd name="connsiteX4" fmla="*/ 358362 w 3702704"/>
              <a:gd name="connsiteY4" fmla="*/ 0 h 729794"/>
              <a:gd name="connsiteX0" fmla="*/ 3028852 w 3586890"/>
              <a:gd name="connsiteY0" fmla="*/ 230909 h 729794"/>
              <a:gd name="connsiteX1" fmla="*/ 3098124 w 3586890"/>
              <a:gd name="connsiteY1" fmla="*/ 669636 h 729794"/>
              <a:gd name="connsiteX2" fmla="*/ 1535639 w 3586890"/>
              <a:gd name="connsiteY2" fmla="*/ 654241 h 729794"/>
              <a:gd name="connsiteX3" fmla="*/ 119396 w 3586890"/>
              <a:gd name="connsiteY3" fmla="*/ 284788 h 729794"/>
              <a:gd name="connsiteX4" fmla="*/ 242548 w 3586890"/>
              <a:gd name="connsiteY4" fmla="*/ 0 h 729794"/>
              <a:gd name="connsiteX0" fmla="*/ 2998742 w 3556780"/>
              <a:gd name="connsiteY0" fmla="*/ 230909 h 729794"/>
              <a:gd name="connsiteX1" fmla="*/ 3068014 w 3556780"/>
              <a:gd name="connsiteY1" fmla="*/ 669636 h 729794"/>
              <a:gd name="connsiteX2" fmla="*/ 1505529 w 3556780"/>
              <a:gd name="connsiteY2" fmla="*/ 654241 h 729794"/>
              <a:gd name="connsiteX3" fmla="*/ 89286 w 3556780"/>
              <a:gd name="connsiteY3" fmla="*/ 284788 h 729794"/>
              <a:gd name="connsiteX4" fmla="*/ 212438 w 3556780"/>
              <a:gd name="connsiteY4" fmla="*/ 0 h 729794"/>
              <a:gd name="connsiteX0" fmla="*/ 2998742 w 3556780"/>
              <a:gd name="connsiteY0" fmla="*/ 230909 h 747281"/>
              <a:gd name="connsiteX1" fmla="*/ 3068014 w 3556780"/>
              <a:gd name="connsiteY1" fmla="*/ 669636 h 747281"/>
              <a:gd name="connsiteX2" fmla="*/ 1505529 w 3556780"/>
              <a:gd name="connsiteY2" fmla="*/ 654241 h 747281"/>
              <a:gd name="connsiteX3" fmla="*/ 89286 w 3556780"/>
              <a:gd name="connsiteY3" fmla="*/ 284788 h 747281"/>
              <a:gd name="connsiteX4" fmla="*/ 212438 w 3556780"/>
              <a:gd name="connsiteY4" fmla="*/ 0 h 747281"/>
              <a:gd name="connsiteX0" fmla="*/ 2998742 w 3612235"/>
              <a:gd name="connsiteY0" fmla="*/ 230909 h 667820"/>
              <a:gd name="connsiteX1" fmla="*/ 3221954 w 3612235"/>
              <a:gd name="connsiteY1" fmla="*/ 531091 h 667820"/>
              <a:gd name="connsiteX2" fmla="*/ 1505529 w 3612235"/>
              <a:gd name="connsiteY2" fmla="*/ 654241 h 667820"/>
              <a:gd name="connsiteX3" fmla="*/ 89286 w 3612235"/>
              <a:gd name="connsiteY3" fmla="*/ 284788 h 667820"/>
              <a:gd name="connsiteX4" fmla="*/ 212438 w 3612235"/>
              <a:gd name="connsiteY4" fmla="*/ 0 h 667820"/>
              <a:gd name="connsiteX0" fmla="*/ 2998742 w 3561630"/>
              <a:gd name="connsiteY0" fmla="*/ 230909 h 662073"/>
              <a:gd name="connsiteX1" fmla="*/ 3221954 w 3561630"/>
              <a:gd name="connsiteY1" fmla="*/ 531091 h 662073"/>
              <a:gd name="connsiteX2" fmla="*/ 1505529 w 3561630"/>
              <a:gd name="connsiteY2" fmla="*/ 654241 h 662073"/>
              <a:gd name="connsiteX3" fmla="*/ 89286 w 3561630"/>
              <a:gd name="connsiteY3" fmla="*/ 284788 h 662073"/>
              <a:gd name="connsiteX4" fmla="*/ 212438 w 3561630"/>
              <a:gd name="connsiteY4" fmla="*/ 0 h 662073"/>
              <a:gd name="connsiteX0" fmla="*/ 2998742 w 3311680"/>
              <a:gd name="connsiteY0" fmla="*/ 230909 h 662073"/>
              <a:gd name="connsiteX1" fmla="*/ 3221954 w 3311680"/>
              <a:gd name="connsiteY1" fmla="*/ 531091 h 662073"/>
              <a:gd name="connsiteX2" fmla="*/ 1505529 w 3311680"/>
              <a:gd name="connsiteY2" fmla="*/ 654241 h 662073"/>
              <a:gd name="connsiteX3" fmla="*/ 89286 w 3311680"/>
              <a:gd name="connsiteY3" fmla="*/ 284788 h 662073"/>
              <a:gd name="connsiteX4" fmla="*/ 212438 w 3311680"/>
              <a:gd name="connsiteY4" fmla="*/ 0 h 662073"/>
              <a:gd name="connsiteX0" fmla="*/ 2998742 w 3396862"/>
              <a:gd name="connsiteY0" fmla="*/ 230909 h 664653"/>
              <a:gd name="connsiteX1" fmla="*/ 3360499 w 3396862"/>
              <a:gd name="connsiteY1" fmla="*/ 554182 h 664653"/>
              <a:gd name="connsiteX2" fmla="*/ 1505529 w 3396862"/>
              <a:gd name="connsiteY2" fmla="*/ 654241 h 664653"/>
              <a:gd name="connsiteX3" fmla="*/ 89286 w 3396862"/>
              <a:gd name="connsiteY3" fmla="*/ 284788 h 664653"/>
              <a:gd name="connsiteX4" fmla="*/ 212438 w 3396862"/>
              <a:gd name="connsiteY4" fmla="*/ 0 h 664653"/>
              <a:gd name="connsiteX0" fmla="*/ 3168075 w 3554988"/>
              <a:gd name="connsiteY0" fmla="*/ 238606 h 667750"/>
              <a:gd name="connsiteX1" fmla="*/ 3360499 w 3554988"/>
              <a:gd name="connsiteY1" fmla="*/ 554182 h 667750"/>
              <a:gd name="connsiteX2" fmla="*/ 1505529 w 3554988"/>
              <a:gd name="connsiteY2" fmla="*/ 654241 h 667750"/>
              <a:gd name="connsiteX3" fmla="*/ 89286 w 3554988"/>
              <a:gd name="connsiteY3" fmla="*/ 284788 h 667750"/>
              <a:gd name="connsiteX4" fmla="*/ 212438 w 3554988"/>
              <a:gd name="connsiteY4" fmla="*/ 0 h 667750"/>
              <a:gd name="connsiteX0" fmla="*/ 3168075 w 3475205"/>
              <a:gd name="connsiteY0" fmla="*/ 238606 h 667750"/>
              <a:gd name="connsiteX1" fmla="*/ 3360499 w 3475205"/>
              <a:gd name="connsiteY1" fmla="*/ 554182 h 667750"/>
              <a:gd name="connsiteX2" fmla="*/ 1505529 w 3475205"/>
              <a:gd name="connsiteY2" fmla="*/ 654241 h 667750"/>
              <a:gd name="connsiteX3" fmla="*/ 89286 w 3475205"/>
              <a:gd name="connsiteY3" fmla="*/ 284788 h 667750"/>
              <a:gd name="connsiteX4" fmla="*/ 212438 w 3475205"/>
              <a:gd name="connsiteY4" fmla="*/ 0 h 667750"/>
              <a:gd name="connsiteX0" fmla="*/ 3168075 w 3391497"/>
              <a:gd name="connsiteY0" fmla="*/ 238606 h 666988"/>
              <a:gd name="connsiteX1" fmla="*/ 3360499 w 3391497"/>
              <a:gd name="connsiteY1" fmla="*/ 554182 h 666988"/>
              <a:gd name="connsiteX2" fmla="*/ 1505529 w 3391497"/>
              <a:gd name="connsiteY2" fmla="*/ 654241 h 666988"/>
              <a:gd name="connsiteX3" fmla="*/ 89286 w 3391497"/>
              <a:gd name="connsiteY3" fmla="*/ 284788 h 666988"/>
              <a:gd name="connsiteX4" fmla="*/ 212438 w 3391497"/>
              <a:gd name="connsiteY4" fmla="*/ 0 h 666988"/>
              <a:gd name="connsiteX0" fmla="*/ 3168075 w 3414574"/>
              <a:gd name="connsiteY0" fmla="*/ 238606 h 679070"/>
              <a:gd name="connsiteX1" fmla="*/ 3360499 w 3414574"/>
              <a:gd name="connsiteY1" fmla="*/ 554182 h 679070"/>
              <a:gd name="connsiteX2" fmla="*/ 1505529 w 3414574"/>
              <a:gd name="connsiteY2" fmla="*/ 654241 h 679070"/>
              <a:gd name="connsiteX3" fmla="*/ 89286 w 3414574"/>
              <a:gd name="connsiteY3" fmla="*/ 284788 h 679070"/>
              <a:gd name="connsiteX4" fmla="*/ 212438 w 3414574"/>
              <a:gd name="connsiteY4" fmla="*/ 0 h 67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574" h="679070">
                <a:moveTo>
                  <a:pt x="3168075" y="238606"/>
                </a:moveTo>
                <a:cubicBezTo>
                  <a:pt x="3348312" y="279015"/>
                  <a:pt x="3499045" y="415637"/>
                  <a:pt x="3360499" y="554182"/>
                </a:cubicBezTo>
                <a:cubicBezTo>
                  <a:pt x="3221953" y="692727"/>
                  <a:pt x="2050731" y="699140"/>
                  <a:pt x="1505529" y="654241"/>
                </a:cubicBezTo>
                <a:cubicBezTo>
                  <a:pt x="960327" y="609342"/>
                  <a:pt x="235529" y="409222"/>
                  <a:pt x="89286" y="284788"/>
                </a:cubicBezTo>
                <a:cubicBezTo>
                  <a:pt x="-56957" y="160354"/>
                  <a:pt x="-28733" y="79536"/>
                  <a:pt x="212438" y="0"/>
                </a:cubicBezTo>
              </a:path>
            </a:pathLst>
          </a:custGeom>
          <a:ln w="38100" cmpd="sng">
            <a:solidFill>
              <a:schemeClr val="bg2">
                <a:lumMod val="20000"/>
                <a:lumOff val="80000"/>
              </a:schemeClr>
            </a:solidFill>
            <a:headEnd type="none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4419600" y="2959480"/>
            <a:ext cx="3414574" cy="679070"/>
          </a:xfrm>
          <a:custGeom>
            <a:avLst/>
            <a:gdLst>
              <a:gd name="connsiteX0" fmla="*/ 788784 w 2990395"/>
              <a:gd name="connsiteY0" fmla="*/ 153939 h 823682"/>
              <a:gd name="connsiteX1" fmla="*/ 2990117 w 2990395"/>
              <a:gd name="connsiteY1" fmla="*/ 238606 h 823682"/>
              <a:gd name="connsiteX2" fmla="*/ 935026 w 2990395"/>
              <a:gd name="connsiteY2" fmla="*/ 823575 h 823682"/>
              <a:gd name="connsiteX3" fmla="*/ 3693 w 2990395"/>
              <a:gd name="connsiteY3" fmla="*/ 284788 h 823682"/>
              <a:gd name="connsiteX4" fmla="*/ 611753 w 2990395"/>
              <a:gd name="connsiteY4" fmla="*/ 0 h 823682"/>
              <a:gd name="connsiteX0" fmla="*/ 1920239 w 3046778"/>
              <a:gd name="connsiteY0" fmla="*/ 827 h 870691"/>
              <a:gd name="connsiteX1" fmla="*/ 2990117 w 3046778"/>
              <a:gd name="connsiteY1" fmla="*/ 285615 h 870691"/>
              <a:gd name="connsiteX2" fmla="*/ 935026 w 3046778"/>
              <a:gd name="connsiteY2" fmla="*/ 870584 h 870691"/>
              <a:gd name="connsiteX3" fmla="*/ 3693 w 3046778"/>
              <a:gd name="connsiteY3" fmla="*/ 331797 h 870691"/>
              <a:gd name="connsiteX4" fmla="*/ 611753 w 3046778"/>
              <a:gd name="connsiteY4" fmla="*/ 47009 h 870691"/>
              <a:gd name="connsiteX0" fmla="*/ 1920239 w 2517071"/>
              <a:gd name="connsiteY0" fmla="*/ 268 h 880176"/>
              <a:gd name="connsiteX1" fmla="*/ 2143450 w 2517071"/>
              <a:gd name="connsiteY1" fmla="*/ 631420 h 880176"/>
              <a:gd name="connsiteX2" fmla="*/ 935026 w 2517071"/>
              <a:gd name="connsiteY2" fmla="*/ 870025 h 880176"/>
              <a:gd name="connsiteX3" fmla="*/ 3693 w 2517071"/>
              <a:gd name="connsiteY3" fmla="*/ 331238 h 880176"/>
              <a:gd name="connsiteX4" fmla="*/ 611753 w 2517071"/>
              <a:gd name="connsiteY4" fmla="*/ 46450 h 880176"/>
              <a:gd name="connsiteX0" fmla="*/ 1666239 w 2358736"/>
              <a:gd name="connsiteY0" fmla="*/ 46182 h 833009"/>
              <a:gd name="connsiteX1" fmla="*/ 2143450 w 2358736"/>
              <a:gd name="connsiteY1" fmla="*/ 584970 h 833009"/>
              <a:gd name="connsiteX2" fmla="*/ 935026 w 2358736"/>
              <a:gd name="connsiteY2" fmla="*/ 823575 h 833009"/>
              <a:gd name="connsiteX3" fmla="*/ 3693 w 2358736"/>
              <a:gd name="connsiteY3" fmla="*/ 284788 h 833009"/>
              <a:gd name="connsiteX4" fmla="*/ 611753 w 2358736"/>
              <a:gd name="connsiteY4" fmla="*/ 0 h 833009"/>
              <a:gd name="connsiteX0" fmla="*/ 3333753 w 4026250"/>
              <a:gd name="connsiteY0" fmla="*/ 46182 h 825730"/>
              <a:gd name="connsiteX1" fmla="*/ 3810964 w 4026250"/>
              <a:gd name="connsiteY1" fmla="*/ 584970 h 825730"/>
              <a:gd name="connsiteX2" fmla="*/ 2602540 w 4026250"/>
              <a:gd name="connsiteY2" fmla="*/ 823575 h 825730"/>
              <a:gd name="connsiteX3" fmla="*/ 964 w 4026250"/>
              <a:gd name="connsiteY3" fmla="*/ 461818 h 825730"/>
              <a:gd name="connsiteX4" fmla="*/ 2279267 w 4026250"/>
              <a:gd name="connsiteY4" fmla="*/ 0 h 825730"/>
              <a:gd name="connsiteX0" fmla="*/ 3419213 w 4111710"/>
              <a:gd name="connsiteY0" fmla="*/ 230909 h 1010457"/>
              <a:gd name="connsiteX1" fmla="*/ 3896424 w 4111710"/>
              <a:gd name="connsiteY1" fmla="*/ 769697 h 1010457"/>
              <a:gd name="connsiteX2" fmla="*/ 2688000 w 4111710"/>
              <a:gd name="connsiteY2" fmla="*/ 1008302 h 1010457"/>
              <a:gd name="connsiteX3" fmla="*/ 86424 w 4111710"/>
              <a:gd name="connsiteY3" fmla="*/ 646545 h 1010457"/>
              <a:gd name="connsiteX4" fmla="*/ 632909 w 4111710"/>
              <a:gd name="connsiteY4" fmla="*/ 0 h 1010457"/>
              <a:gd name="connsiteX0" fmla="*/ 3474321 w 4166818"/>
              <a:gd name="connsiteY0" fmla="*/ 230909 h 1010457"/>
              <a:gd name="connsiteX1" fmla="*/ 3951532 w 4166818"/>
              <a:gd name="connsiteY1" fmla="*/ 769697 h 1010457"/>
              <a:gd name="connsiteX2" fmla="*/ 2743108 w 4166818"/>
              <a:gd name="connsiteY2" fmla="*/ 1008302 h 1010457"/>
              <a:gd name="connsiteX3" fmla="*/ 141532 w 4166818"/>
              <a:gd name="connsiteY3" fmla="*/ 646545 h 1010457"/>
              <a:gd name="connsiteX4" fmla="*/ 688017 w 4166818"/>
              <a:gd name="connsiteY4" fmla="*/ 0 h 1010457"/>
              <a:gd name="connsiteX0" fmla="*/ 3105043 w 3797540"/>
              <a:gd name="connsiteY0" fmla="*/ 230909 h 1015551"/>
              <a:gd name="connsiteX1" fmla="*/ 3582254 w 3797540"/>
              <a:gd name="connsiteY1" fmla="*/ 769697 h 1015551"/>
              <a:gd name="connsiteX2" fmla="*/ 2373830 w 3797540"/>
              <a:gd name="connsiteY2" fmla="*/ 1008302 h 1015551"/>
              <a:gd name="connsiteX3" fmla="*/ 395709 w 3797540"/>
              <a:gd name="connsiteY3" fmla="*/ 515697 h 1015551"/>
              <a:gd name="connsiteX4" fmla="*/ 318739 w 3797540"/>
              <a:gd name="connsiteY4" fmla="*/ 0 h 1015551"/>
              <a:gd name="connsiteX0" fmla="*/ 3092240 w 3801643"/>
              <a:gd name="connsiteY0" fmla="*/ 230909 h 1000680"/>
              <a:gd name="connsiteX1" fmla="*/ 3569451 w 3801643"/>
              <a:gd name="connsiteY1" fmla="*/ 769697 h 1000680"/>
              <a:gd name="connsiteX2" fmla="*/ 2091633 w 3801643"/>
              <a:gd name="connsiteY2" fmla="*/ 992908 h 1000680"/>
              <a:gd name="connsiteX3" fmla="*/ 382906 w 3801643"/>
              <a:gd name="connsiteY3" fmla="*/ 515697 h 1000680"/>
              <a:gd name="connsiteX4" fmla="*/ 305936 w 3801643"/>
              <a:gd name="connsiteY4" fmla="*/ 0 h 1000680"/>
              <a:gd name="connsiteX0" fmla="*/ 3092240 w 3686959"/>
              <a:gd name="connsiteY0" fmla="*/ 230909 h 1016571"/>
              <a:gd name="connsiteX1" fmla="*/ 3307754 w 3686959"/>
              <a:gd name="connsiteY1" fmla="*/ 869757 h 1016571"/>
              <a:gd name="connsiteX2" fmla="*/ 2091633 w 3686959"/>
              <a:gd name="connsiteY2" fmla="*/ 992908 h 1016571"/>
              <a:gd name="connsiteX3" fmla="*/ 382906 w 3686959"/>
              <a:gd name="connsiteY3" fmla="*/ 515697 h 1016571"/>
              <a:gd name="connsiteX4" fmla="*/ 305936 w 3686959"/>
              <a:gd name="connsiteY4" fmla="*/ 0 h 1016571"/>
              <a:gd name="connsiteX0" fmla="*/ 3065816 w 3691709"/>
              <a:gd name="connsiteY0" fmla="*/ 230909 h 897166"/>
              <a:gd name="connsiteX1" fmla="*/ 3281330 w 3691709"/>
              <a:gd name="connsiteY1" fmla="*/ 869757 h 897166"/>
              <a:gd name="connsiteX2" fmla="*/ 1464845 w 3691709"/>
              <a:gd name="connsiteY2" fmla="*/ 754302 h 897166"/>
              <a:gd name="connsiteX3" fmla="*/ 356482 w 3691709"/>
              <a:gd name="connsiteY3" fmla="*/ 515697 h 897166"/>
              <a:gd name="connsiteX4" fmla="*/ 279512 w 3691709"/>
              <a:gd name="connsiteY4" fmla="*/ 0 h 897166"/>
              <a:gd name="connsiteX0" fmla="*/ 3138461 w 3764354"/>
              <a:gd name="connsiteY0" fmla="*/ 230909 h 902294"/>
              <a:gd name="connsiteX1" fmla="*/ 3353975 w 3764354"/>
              <a:gd name="connsiteY1" fmla="*/ 869757 h 902294"/>
              <a:gd name="connsiteX2" fmla="*/ 1537490 w 3764354"/>
              <a:gd name="connsiteY2" fmla="*/ 754302 h 902294"/>
              <a:gd name="connsiteX3" fmla="*/ 229005 w 3764354"/>
              <a:gd name="connsiteY3" fmla="*/ 284788 h 902294"/>
              <a:gd name="connsiteX4" fmla="*/ 352157 w 3764354"/>
              <a:gd name="connsiteY4" fmla="*/ 0 h 902294"/>
              <a:gd name="connsiteX0" fmla="*/ 3144666 w 3764836"/>
              <a:gd name="connsiteY0" fmla="*/ 230909 h 885199"/>
              <a:gd name="connsiteX1" fmla="*/ 3360180 w 3764836"/>
              <a:gd name="connsiteY1" fmla="*/ 869757 h 885199"/>
              <a:gd name="connsiteX2" fmla="*/ 1651453 w 3764836"/>
              <a:gd name="connsiteY2" fmla="*/ 654241 h 885199"/>
              <a:gd name="connsiteX3" fmla="*/ 235210 w 3764836"/>
              <a:gd name="connsiteY3" fmla="*/ 284788 h 885199"/>
              <a:gd name="connsiteX4" fmla="*/ 358362 w 3764836"/>
              <a:gd name="connsiteY4" fmla="*/ 0 h 885199"/>
              <a:gd name="connsiteX0" fmla="*/ 3144666 w 3676787"/>
              <a:gd name="connsiteY0" fmla="*/ 230909 h 792924"/>
              <a:gd name="connsiteX1" fmla="*/ 3106180 w 3676787"/>
              <a:gd name="connsiteY1" fmla="*/ 769697 h 792924"/>
              <a:gd name="connsiteX2" fmla="*/ 1651453 w 3676787"/>
              <a:gd name="connsiteY2" fmla="*/ 654241 h 792924"/>
              <a:gd name="connsiteX3" fmla="*/ 235210 w 3676787"/>
              <a:gd name="connsiteY3" fmla="*/ 284788 h 792924"/>
              <a:gd name="connsiteX4" fmla="*/ 358362 w 3676787"/>
              <a:gd name="connsiteY4" fmla="*/ 0 h 792924"/>
              <a:gd name="connsiteX0" fmla="*/ 3144666 w 3741771"/>
              <a:gd name="connsiteY0" fmla="*/ 230909 h 879419"/>
              <a:gd name="connsiteX1" fmla="*/ 3106180 w 3741771"/>
              <a:gd name="connsiteY1" fmla="*/ 769697 h 879419"/>
              <a:gd name="connsiteX2" fmla="*/ 1651453 w 3741771"/>
              <a:gd name="connsiteY2" fmla="*/ 654241 h 879419"/>
              <a:gd name="connsiteX3" fmla="*/ 235210 w 3741771"/>
              <a:gd name="connsiteY3" fmla="*/ 284788 h 879419"/>
              <a:gd name="connsiteX4" fmla="*/ 358362 w 3741771"/>
              <a:gd name="connsiteY4" fmla="*/ 0 h 879419"/>
              <a:gd name="connsiteX0" fmla="*/ 3144666 w 3782416"/>
              <a:gd name="connsiteY0" fmla="*/ 230909 h 800785"/>
              <a:gd name="connsiteX1" fmla="*/ 3213938 w 3782416"/>
              <a:gd name="connsiteY1" fmla="*/ 669636 h 800785"/>
              <a:gd name="connsiteX2" fmla="*/ 1651453 w 3782416"/>
              <a:gd name="connsiteY2" fmla="*/ 654241 h 800785"/>
              <a:gd name="connsiteX3" fmla="*/ 235210 w 3782416"/>
              <a:gd name="connsiteY3" fmla="*/ 284788 h 800785"/>
              <a:gd name="connsiteX4" fmla="*/ 358362 w 3782416"/>
              <a:gd name="connsiteY4" fmla="*/ 0 h 800785"/>
              <a:gd name="connsiteX0" fmla="*/ 3144666 w 3789791"/>
              <a:gd name="connsiteY0" fmla="*/ 230909 h 793979"/>
              <a:gd name="connsiteX1" fmla="*/ 3213938 w 3789791"/>
              <a:gd name="connsiteY1" fmla="*/ 669636 h 793979"/>
              <a:gd name="connsiteX2" fmla="*/ 1651453 w 3789791"/>
              <a:gd name="connsiteY2" fmla="*/ 654241 h 793979"/>
              <a:gd name="connsiteX3" fmla="*/ 235210 w 3789791"/>
              <a:gd name="connsiteY3" fmla="*/ 284788 h 793979"/>
              <a:gd name="connsiteX4" fmla="*/ 358362 w 3789791"/>
              <a:gd name="connsiteY4" fmla="*/ 0 h 793979"/>
              <a:gd name="connsiteX0" fmla="*/ 3144666 w 3702704"/>
              <a:gd name="connsiteY0" fmla="*/ 230909 h 729794"/>
              <a:gd name="connsiteX1" fmla="*/ 3213938 w 3702704"/>
              <a:gd name="connsiteY1" fmla="*/ 669636 h 729794"/>
              <a:gd name="connsiteX2" fmla="*/ 1651453 w 3702704"/>
              <a:gd name="connsiteY2" fmla="*/ 654241 h 729794"/>
              <a:gd name="connsiteX3" fmla="*/ 235210 w 3702704"/>
              <a:gd name="connsiteY3" fmla="*/ 284788 h 729794"/>
              <a:gd name="connsiteX4" fmla="*/ 358362 w 3702704"/>
              <a:gd name="connsiteY4" fmla="*/ 0 h 729794"/>
              <a:gd name="connsiteX0" fmla="*/ 3028852 w 3586890"/>
              <a:gd name="connsiteY0" fmla="*/ 230909 h 729794"/>
              <a:gd name="connsiteX1" fmla="*/ 3098124 w 3586890"/>
              <a:gd name="connsiteY1" fmla="*/ 669636 h 729794"/>
              <a:gd name="connsiteX2" fmla="*/ 1535639 w 3586890"/>
              <a:gd name="connsiteY2" fmla="*/ 654241 h 729794"/>
              <a:gd name="connsiteX3" fmla="*/ 119396 w 3586890"/>
              <a:gd name="connsiteY3" fmla="*/ 284788 h 729794"/>
              <a:gd name="connsiteX4" fmla="*/ 242548 w 3586890"/>
              <a:gd name="connsiteY4" fmla="*/ 0 h 729794"/>
              <a:gd name="connsiteX0" fmla="*/ 2998742 w 3556780"/>
              <a:gd name="connsiteY0" fmla="*/ 230909 h 729794"/>
              <a:gd name="connsiteX1" fmla="*/ 3068014 w 3556780"/>
              <a:gd name="connsiteY1" fmla="*/ 669636 h 729794"/>
              <a:gd name="connsiteX2" fmla="*/ 1505529 w 3556780"/>
              <a:gd name="connsiteY2" fmla="*/ 654241 h 729794"/>
              <a:gd name="connsiteX3" fmla="*/ 89286 w 3556780"/>
              <a:gd name="connsiteY3" fmla="*/ 284788 h 729794"/>
              <a:gd name="connsiteX4" fmla="*/ 212438 w 3556780"/>
              <a:gd name="connsiteY4" fmla="*/ 0 h 729794"/>
              <a:gd name="connsiteX0" fmla="*/ 2998742 w 3556780"/>
              <a:gd name="connsiteY0" fmla="*/ 230909 h 747281"/>
              <a:gd name="connsiteX1" fmla="*/ 3068014 w 3556780"/>
              <a:gd name="connsiteY1" fmla="*/ 669636 h 747281"/>
              <a:gd name="connsiteX2" fmla="*/ 1505529 w 3556780"/>
              <a:gd name="connsiteY2" fmla="*/ 654241 h 747281"/>
              <a:gd name="connsiteX3" fmla="*/ 89286 w 3556780"/>
              <a:gd name="connsiteY3" fmla="*/ 284788 h 747281"/>
              <a:gd name="connsiteX4" fmla="*/ 212438 w 3556780"/>
              <a:gd name="connsiteY4" fmla="*/ 0 h 747281"/>
              <a:gd name="connsiteX0" fmla="*/ 2998742 w 3612235"/>
              <a:gd name="connsiteY0" fmla="*/ 230909 h 667820"/>
              <a:gd name="connsiteX1" fmla="*/ 3221954 w 3612235"/>
              <a:gd name="connsiteY1" fmla="*/ 531091 h 667820"/>
              <a:gd name="connsiteX2" fmla="*/ 1505529 w 3612235"/>
              <a:gd name="connsiteY2" fmla="*/ 654241 h 667820"/>
              <a:gd name="connsiteX3" fmla="*/ 89286 w 3612235"/>
              <a:gd name="connsiteY3" fmla="*/ 284788 h 667820"/>
              <a:gd name="connsiteX4" fmla="*/ 212438 w 3612235"/>
              <a:gd name="connsiteY4" fmla="*/ 0 h 667820"/>
              <a:gd name="connsiteX0" fmla="*/ 2998742 w 3561630"/>
              <a:gd name="connsiteY0" fmla="*/ 230909 h 662073"/>
              <a:gd name="connsiteX1" fmla="*/ 3221954 w 3561630"/>
              <a:gd name="connsiteY1" fmla="*/ 531091 h 662073"/>
              <a:gd name="connsiteX2" fmla="*/ 1505529 w 3561630"/>
              <a:gd name="connsiteY2" fmla="*/ 654241 h 662073"/>
              <a:gd name="connsiteX3" fmla="*/ 89286 w 3561630"/>
              <a:gd name="connsiteY3" fmla="*/ 284788 h 662073"/>
              <a:gd name="connsiteX4" fmla="*/ 212438 w 3561630"/>
              <a:gd name="connsiteY4" fmla="*/ 0 h 662073"/>
              <a:gd name="connsiteX0" fmla="*/ 2998742 w 3311680"/>
              <a:gd name="connsiteY0" fmla="*/ 230909 h 662073"/>
              <a:gd name="connsiteX1" fmla="*/ 3221954 w 3311680"/>
              <a:gd name="connsiteY1" fmla="*/ 531091 h 662073"/>
              <a:gd name="connsiteX2" fmla="*/ 1505529 w 3311680"/>
              <a:gd name="connsiteY2" fmla="*/ 654241 h 662073"/>
              <a:gd name="connsiteX3" fmla="*/ 89286 w 3311680"/>
              <a:gd name="connsiteY3" fmla="*/ 284788 h 662073"/>
              <a:gd name="connsiteX4" fmla="*/ 212438 w 3311680"/>
              <a:gd name="connsiteY4" fmla="*/ 0 h 662073"/>
              <a:gd name="connsiteX0" fmla="*/ 2998742 w 3396862"/>
              <a:gd name="connsiteY0" fmla="*/ 230909 h 664653"/>
              <a:gd name="connsiteX1" fmla="*/ 3360499 w 3396862"/>
              <a:gd name="connsiteY1" fmla="*/ 554182 h 664653"/>
              <a:gd name="connsiteX2" fmla="*/ 1505529 w 3396862"/>
              <a:gd name="connsiteY2" fmla="*/ 654241 h 664653"/>
              <a:gd name="connsiteX3" fmla="*/ 89286 w 3396862"/>
              <a:gd name="connsiteY3" fmla="*/ 284788 h 664653"/>
              <a:gd name="connsiteX4" fmla="*/ 212438 w 3396862"/>
              <a:gd name="connsiteY4" fmla="*/ 0 h 664653"/>
              <a:gd name="connsiteX0" fmla="*/ 3168075 w 3554988"/>
              <a:gd name="connsiteY0" fmla="*/ 238606 h 667750"/>
              <a:gd name="connsiteX1" fmla="*/ 3360499 w 3554988"/>
              <a:gd name="connsiteY1" fmla="*/ 554182 h 667750"/>
              <a:gd name="connsiteX2" fmla="*/ 1505529 w 3554988"/>
              <a:gd name="connsiteY2" fmla="*/ 654241 h 667750"/>
              <a:gd name="connsiteX3" fmla="*/ 89286 w 3554988"/>
              <a:gd name="connsiteY3" fmla="*/ 284788 h 667750"/>
              <a:gd name="connsiteX4" fmla="*/ 212438 w 3554988"/>
              <a:gd name="connsiteY4" fmla="*/ 0 h 667750"/>
              <a:gd name="connsiteX0" fmla="*/ 3168075 w 3475205"/>
              <a:gd name="connsiteY0" fmla="*/ 238606 h 667750"/>
              <a:gd name="connsiteX1" fmla="*/ 3360499 w 3475205"/>
              <a:gd name="connsiteY1" fmla="*/ 554182 h 667750"/>
              <a:gd name="connsiteX2" fmla="*/ 1505529 w 3475205"/>
              <a:gd name="connsiteY2" fmla="*/ 654241 h 667750"/>
              <a:gd name="connsiteX3" fmla="*/ 89286 w 3475205"/>
              <a:gd name="connsiteY3" fmla="*/ 284788 h 667750"/>
              <a:gd name="connsiteX4" fmla="*/ 212438 w 3475205"/>
              <a:gd name="connsiteY4" fmla="*/ 0 h 667750"/>
              <a:gd name="connsiteX0" fmla="*/ 3168075 w 3391497"/>
              <a:gd name="connsiteY0" fmla="*/ 238606 h 666988"/>
              <a:gd name="connsiteX1" fmla="*/ 3360499 w 3391497"/>
              <a:gd name="connsiteY1" fmla="*/ 554182 h 666988"/>
              <a:gd name="connsiteX2" fmla="*/ 1505529 w 3391497"/>
              <a:gd name="connsiteY2" fmla="*/ 654241 h 666988"/>
              <a:gd name="connsiteX3" fmla="*/ 89286 w 3391497"/>
              <a:gd name="connsiteY3" fmla="*/ 284788 h 666988"/>
              <a:gd name="connsiteX4" fmla="*/ 212438 w 3391497"/>
              <a:gd name="connsiteY4" fmla="*/ 0 h 666988"/>
              <a:gd name="connsiteX0" fmla="*/ 3168075 w 3414574"/>
              <a:gd name="connsiteY0" fmla="*/ 238606 h 679070"/>
              <a:gd name="connsiteX1" fmla="*/ 3360499 w 3414574"/>
              <a:gd name="connsiteY1" fmla="*/ 554182 h 679070"/>
              <a:gd name="connsiteX2" fmla="*/ 1505529 w 3414574"/>
              <a:gd name="connsiteY2" fmla="*/ 654241 h 679070"/>
              <a:gd name="connsiteX3" fmla="*/ 89286 w 3414574"/>
              <a:gd name="connsiteY3" fmla="*/ 284788 h 679070"/>
              <a:gd name="connsiteX4" fmla="*/ 212438 w 3414574"/>
              <a:gd name="connsiteY4" fmla="*/ 0 h 67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574" h="679070">
                <a:moveTo>
                  <a:pt x="3168075" y="238606"/>
                </a:moveTo>
                <a:cubicBezTo>
                  <a:pt x="3348312" y="279015"/>
                  <a:pt x="3499045" y="415637"/>
                  <a:pt x="3360499" y="554182"/>
                </a:cubicBezTo>
                <a:cubicBezTo>
                  <a:pt x="3221953" y="692727"/>
                  <a:pt x="2050731" y="699140"/>
                  <a:pt x="1505529" y="654241"/>
                </a:cubicBezTo>
                <a:cubicBezTo>
                  <a:pt x="960327" y="609342"/>
                  <a:pt x="235529" y="409222"/>
                  <a:pt x="89286" y="284788"/>
                </a:cubicBezTo>
                <a:cubicBezTo>
                  <a:pt x="-56957" y="160354"/>
                  <a:pt x="-28733" y="79536"/>
                  <a:pt x="212438" y="0"/>
                </a:cubicBezTo>
              </a:path>
            </a:pathLst>
          </a:custGeom>
          <a:ln w="38100" cmpd="sng">
            <a:solidFill>
              <a:schemeClr val="bg2">
                <a:lumMod val="20000"/>
                <a:lumOff val="80000"/>
              </a:schemeClr>
            </a:solidFill>
            <a:headEnd type="none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hevron 28"/>
          <p:cNvSpPr/>
          <p:nvPr/>
        </p:nvSpPr>
        <p:spPr>
          <a:xfrm>
            <a:off x="7030392" y="3257550"/>
            <a:ext cx="1583826" cy="192828"/>
          </a:xfrm>
          <a:prstGeom prst="chevron">
            <a:avLst/>
          </a:prstGeom>
          <a:solidFill>
            <a:srgbClr val="006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FFFFFF"/>
                </a:solidFill>
              </a:rPr>
              <a:t>Knowledge Transfer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276604" y="2343150"/>
            <a:ext cx="2663843" cy="228600"/>
          </a:xfrm>
          <a:prstGeom prst="chevron">
            <a:avLst/>
          </a:prstGeom>
          <a:solidFill>
            <a:srgbClr val="6A97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FFFFFF"/>
                </a:solidFill>
              </a:rPr>
              <a:t>Model Development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5" name="Diamond 64"/>
          <p:cNvSpPr/>
          <p:nvPr/>
        </p:nvSpPr>
        <p:spPr>
          <a:xfrm>
            <a:off x="6629401" y="2673266"/>
            <a:ext cx="194235" cy="22860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781800" y="2647950"/>
            <a:ext cx="16002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Model Review</a:t>
            </a:r>
            <a:endParaRPr lang="en-US" sz="1050" dirty="0"/>
          </a:p>
        </p:txBody>
      </p:sp>
      <p:sp>
        <p:nvSpPr>
          <p:cNvPr id="47" name="Chevron 46"/>
          <p:cNvSpPr/>
          <p:nvPr/>
        </p:nvSpPr>
        <p:spPr>
          <a:xfrm>
            <a:off x="457200" y="4248150"/>
            <a:ext cx="1447800" cy="228600"/>
          </a:xfrm>
          <a:prstGeom prst="chevron">
            <a:avLst/>
          </a:prstGeom>
          <a:solidFill>
            <a:srgbClr val="3EA7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FFFFFF"/>
                </a:solidFill>
              </a:rPr>
              <a:t>Phase 2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8" name="Chevron 47"/>
          <p:cNvSpPr/>
          <p:nvPr/>
        </p:nvSpPr>
        <p:spPr>
          <a:xfrm>
            <a:off x="1828800" y="4248150"/>
            <a:ext cx="1447800" cy="228600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FFFFFF"/>
                </a:solidFill>
              </a:rPr>
              <a:t>Phase 3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9" name="Chevron 48"/>
          <p:cNvSpPr/>
          <p:nvPr/>
        </p:nvSpPr>
        <p:spPr>
          <a:xfrm>
            <a:off x="3200400" y="4248150"/>
            <a:ext cx="2133600" cy="228600"/>
          </a:xfrm>
          <a:prstGeom prst="chevron">
            <a:avLst/>
          </a:prstGeom>
          <a:solidFill>
            <a:srgbClr val="6A97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FFFFFF"/>
                </a:solidFill>
              </a:rPr>
              <a:t>Phase 4 Model Building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50" name="Chevron 49"/>
          <p:cNvSpPr/>
          <p:nvPr/>
        </p:nvSpPr>
        <p:spPr>
          <a:xfrm>
            <a:off x="5257800" y="4248150"/>
            <a:ext cx="3429000" cy="228600"/>
          </a:xfrm>
          <a:prstGeom prst="chevron">
            <a:avLst/>
          </a:prstGeom>
          <a:solidFill>
            <a:srgbClr val="006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FFFFFF"/>
                </a:solidFill>
              </a:rPr>
              <a:t>Phase 5 Model Enablement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5623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635" y="222842"/>
            <a:ext cx="8791222" cy="460375"/>
          </a:xfrm>
        </p:spPr>
        <p:txBody>
          <a:bodyPr/>
          <a:lstStyle/>
          <a:p>
            <a:r>
              <a:rPr lang="en-GB" dirty="0" smtClean="0"/>
              <a:t>Data Science Storytelling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6725" y="976970"/>
            <a:ext cx="8410575" cy="3480735"/>
          </a:xfrm>
        </p:spPr>
        <p:txBody>
          <a:bodyPr/>
          <a:lstStyle/>
          <a:p>
            <a:r>
              <a:rPr lang="en-GB" dirty="0" smtClean="0"/>
              <a:t>We primarily use Python on the client (laptop) for data exploration, visualization and data science story-telling.</a:t>
            </a:r>
          </a:p>
          <a:p>
            <a:r>
              <a:rPr lang="en-GB" dirty="0" smtClean="0"/>
              <a:t>Complex statistical models and data wrangling are run in the backend on our Big Data Suite (MPP databases like Greenplum and HAWQ).</a:t>
            </a:r>
          </a:p>
          <a:p>
            <a:r>
              <a:rPr lang="en-GB" dirty="0" smtClean="0"/>
              <a:t>We typically use a connector like psycopg2 to talk to the backend database and use a Jupyter notebook to document our analysis on a laptop.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942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30" y="210015"/>
            <a:ext cx="8791222" cy="460375"/>
          </a:xfrm>
        </p:spPr>
        <p:txBody>
          <a:bodyPr/>
          <a:lstStyle/>
          <a:p>
            <a:r>
              <a:rPr lang="en-GB" dirty="0" smtClean="0"/>
              <a:t>Python Distribution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354" y="944904"/>
            <a:ext cx="4708310" cy="175465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366725" y="2886005"/>
            <a:ext cx="8410575" cy="1552029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GB" sz="1800" dirty="0" smtClean="0"/>
              <a:t>We love Anaconda </a:t>
            </a:r>
            <a:r>
              <a:rPr lang="en-GB" sz="1800" i="1" dirty="0" smtClean="0"/>
              <a:t>-  </a:t>
            </a:r>
            <a:r>
              <a:rPr lang="en-GB" sz="1800" i="1" dirty="0"/>
              <a:t>Python with “batteries included</a:t>
            </a:r>
            <a:r>
              <a:rPr lang="en-GB" sz="1800" i="1" dirty="0" smtClean="0"/>
              <a:t>”</a:t>
            </a:r>
            <a:endParaRPr lang="en-GB" sz="1800" i="1" dirty="0" smtClean="0"/>
          </a:p>
          <a:p>
            <a:pPr lvl="1">
              <a:spcBef>
                <a:spcPts val="500"/>
              </a:spcBef>
            </a:pPr>
            <a:r>
              <a:rPr lang="en-GB" sz="1400" dirty="0" smtClean="0"/>
              <a:t>Contains all the great libraries in the PyData stack that we often use for data science (numpy, scipy, </a:t>
            </a:r>
            <a:r>
              <a:rPr lang="en-GB" sz="1400" dirty="0" err="1" smtClean="0"/>
              <a:t>sklearn</a:t>
            </a:r>
            <a:r>
              <a:rPr lang="en-GB" sz="1400" dirty="0" smtClean="0"/>
              <a:t>, statsmodel</a:t>
            </a:r>
            <a:r>
              <a:rPr lang="en-GB" sz="1400" dirty="0" smtClean="0"/>
              <a:t>s, </a:t>
            </a:r>
            <a:r>
              <a:rPr lang="en-GB" sz="1400" dirty="0" err="1" smtClean="0"/>
              <a:t>searborn</a:t>
            </a:r>
            <a:r>
              <a:rPr lang="en-GB" sz="1400" dirty="0" smtClean="0"/>
              <a:t>, </a:t>
            </a:r>
            <a:r>
              <a:rPr lang="en-GB" sz="1400" dirty="0" err="1" smtClean="0"/>
              <a:t>matplotlib</a:t>
            </a:r>
            <a:r>
              <a:rPr lang="en-GB" sz="1400" dirty="0" smtClean="0"/>
              <a:t>, </a:t>
            </a:r>
            <a:r>
              <a:rPr lang="en-GB" sz="1400" dirty="0" err="1" smtClean="0"/>
              <a:t>nltk</a:t>
            </a:r>
            <a:r>
              <a:rPr lang="en-GB" sz="1400" dirty="0" smtClean="0"/>
              <a:t> etc.)</a:t>
            </a:r>
          </a:p>
          <a:p>
            <a:pPr>
              <a:spcBef>
                <a:spcPts val="500"/>
              </a:spcBef>
            </a:pPr>
            <a:r>
              <a:rPr lang="en-GB" sz="1800" dirty="0" err="1" smtClean="0"/>
              <a:t>Conda</a:t>
            </a:r>
            <a:r>
              <a:rPr lang="en-GB" sz="1800" dirty="0" smtClean="0"/>
              <a:t> package manager </a:t>
            </a:r>
            <a:r>
              <a:rPr lang="en-GB" sz="1800" dirty="0" smtClean="0"/>
              <a:t>takes the pain out of Python package management (remember the dreaded “</a:t>
            </a:r>
            <a:r>
              <a:rPr lang="en-GB" sz="1800" i="1" dirty="0" smtClean="0"/>
              <a:t>pip install numpy scipy </a:t>
            </a:r>
            <a:r>
              <a:rPr lang="en-GB" sz="1800" i="1" dirty="0" err="1" smtClean="0"/>
              <a:t>matplotlib</a:t>
            </a:r>
            <a:r>
              <a:rPr lang="en-GB" sz="1800" i="1" dirty="0" smtClean="0"/>
              <a:t>” ?)</a:t>
            </a:r>
          </a:p>
        </p:txBody>
      </p:sp>
    </p:spTree>
    <p:extLst>
      <p:ext uri="{BB962C8B-B14F-4D97-AF65-F5344CB8AC3E}">
        <p14:creationId xmlns:p14="http://schemas.microsoft.com/office/powerpoint/2010/main" val="13673624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722" y="217941"/>
            <a:ext cx="5826588" cy="460375"/>
          </a:xfrm>
        </p:spPr>
        <p:txBody>
          <a:bodyPr/>
          <a:lstStyle/>
          <a:p>
            <a:r>
              <a:rPr lang="en-GB" dirty="0" smtClean="0"/>
              <a:t>Notebooks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4869772" y="590026"/>
            <a:ext cx="3943879" cy="1654642"/>
          </a:xfrm>
          <a:ln w="25400">
            <a:solidFill>
              <a:schemeClr val="accent3"/>
            </a:solidFill>
          </a:ln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Open source, interactive data science and scientific computing across over 40 programming languages</a:t>
            </a:r>
            <a:r>
              <a:rPr lang="en-GB" sz="1600" dirty="0" smtClean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GB" sz="1600" dirty="0" smtClean="0"/>
              <a:t>Great for data science story-telling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GB" sz="1600" dirty="0" smtClean="0"/>
              <a:t>Living document, models and insights “don’t </a:t>
            </a:r>
            <a:r>
              <a:rPr lang="en-GB" sz="1600" dirty="0" smtClean="0"/>
              <a:t>die in </a:t>
            </a:r>
            <a:r>
              <a:rPr lang="en-GB" sz="1600" dirty="0"/>
              <a:t>P</a:t>
            </a:r>
            <a:r>
              <a:rPr lang="en-GB" sz="1600" dirty="0" smtClean="0"/>
              <a:t>owerpoint slides”.</a:t>
            </a:r>
            <a:endParaRPr lang="en-GB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80" y="89806"/>
            <a:ext cx="934214" cy="934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3009" y="4630433"/>
            <a:ext cx="35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jupyter.org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4" y="1060648"/>
            <a:ext cx="4079680" cy="2889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217" y="2666259"/>
            <a:ext cx="4272119" cy="19342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1477" y="2360112"/>
            <a:ext cx="329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Data science lab templates</a:t>
            </a:r>
            <a:endParaRPr 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0042732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192289"/>
            <a:ext cx="8410575" cy="460375"/>
          </a:xfrm>
        </p:spPr>
        <p:txBody>
          <a:bodyPr/>
          <a:lstStyle/>
          <a:p>
            <a:r>
              <a:rPr lang="en-GB" dirty="0" smtClean="0"/>
              <a:t>Seaborn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84" y="921147"/>
            <a:ext cx="7988879" cy="182376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366725" y="2886005"/>
            <a:ext cx="8410575" cy="1346801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GB" sz="1600" dirty="0" smtClean="0"/>
              <a:t>Based on Matplotlib</a:t>
            </a:r>
            <a:r>
              <a:rPr lang="en-GB" sz="1600" dirty="0"/>
              <a:t> </a:t>
            </a:r>
            <a:r>
              <a:rPr lang="en-GB" sz="1600" dirty="0" smtClean="0"/>
              <a:t>with</a:t>
            </a:r>
            <a:r>
              <a:rPr lang="en-GB" sz="1600" dirty="0" smtClean="0"/>
              <a:t> the aesthetics of ggplot2 (thank you Michael Waskom!)</a:t>
            </a:r>
          </a:p>
          <a:p>
            <a:pPr>
              <a:spcBef>
                <a:spcPts val="500"/>
              </a:spcBef>
            </a:pPr>
            <a:r>
              <a:rPr lang="en-GB" sz="1600" dirty="0" smtClean="0"/>
              <a:t>Intuitive interface, tightly integrated with PyData stack including </a:t>
            </a:r>
            <a:r>
              <a:rPr lang="en-GB" sz="1600" dirty="0"/>
              <a:t>support for numpy and pandas data structures and statistical routines from scipy and statsmodels.</a:t>
            </a:r>
          </a:p>
          <a:p>
            <a:pPr>
              <a:spcBef>
                <a:spcPts val="500"/>
              </a:spcBef>
            </a:pPr>
            <a:endParaRPr lang="en-GB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51993" y="4681739"/>
            <a:ext cx="618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http://stanford.edu/~mwaskom/software/seaborn/index.html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3274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184360"/>
            <a:ext cx="8410575" cy="460375"/>
          </a:xfrm>
        </p:spPr>
        <p:txBody>
          <a:bodyPr/>
          <a:lstStyle/>
          <a:p>
            <a:r>
              <a:rPr lang="en-GB" dirty="0" smtClean="0"/>
              <a:t>What about machine learning?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72" y="884144"/>
            <a:ext cx="4470076" cy="3696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5474" y="4694068"/>
            <a:ext cx="526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Source: the interwebs</a:t>
            </a:r>
          </a:p>
        </p:txBody>
      </p:sp>
    </p:spTree>
    <p:extLst>
      <p:ext uri="{BB962C8B-B14F-4D97-AF65-F5344CB8AC3E}">
        <p14:creationId xmlns:p14="http://schemas.microsoft.com/office/powerpoint/2010/main" val="2894509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192289"/>
            <a:ext cx="8410575" cy="460375"/>
          </a:xfrm>
        </p:spPr>
        <p:txBody>
          <a:bodyPr/>
          <a:lstStyle/>
          <a:p>
            <a:r>
              <a:rPr lang="en-GB" dirty="0" smtClean="0"/>
              <a:t>Machine Learning in Python : Scikit Learn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24" y="798992"/>
            <a:ext cx="6270254" cy="36887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3897" y="4681739"/>
            <a:ext cx="587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http://scikit-learn.org/stable/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51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115327"/>
            <a:ext cx="8410575" cy="460375"/>
          </a:xfrm>
        </p:spPr>
        <p:txBody>
          <a:bodyPr/>
          <a:lstStyle/>
          <a:p>
            <a:r>
              <a:rPr lang="en-GB" dirty="0" smtClean="0"/>
              <a:t>Scikit Learn Cheat Sheet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69" y="846563"/>
            <a:ext cx="5456923" cy="3402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4093" y="4681740"/>
            <a:ext cx="692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http://scikit-learn.org/stable/tutorial/machine_learning_map/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4719" y="4130192"/>
            <a:ext cx="306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‘Cheat’ with care </a:t>
            </a:r>
            <a:r>
              <a:rPr lang="en-US" dirty="0" smtClean="0">
                <a:solidFill>
                  <a:schemeClr val="bg2"/>
                </a:solidFill>
                <a:sym typeface="Wingdings"/>
              </a:rPr>
              <a:t>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202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235809"/>
            <a:ext cx="8410575" cy="460375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10" y="1318559"/>
            <a:ext cx="1272700" cy="60885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628619" y="1583783"/>
            <a:ext cx="642469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337551" y="1246064"/>
            <a:ext cx="1666688" cy="877707"/>
            <a:chOff x="2636371" y="962182"/>
            <a:chExt cx="1666688" cy="8777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9921" y="962182"/>
              <a:ext cx="1403725" cy="63652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6371" y="1704419"/>
              <a:ext cx="1666688" cy="13547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192" y="612606"/>
            <a:ext cx="1160077" cy="4060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695" y="254000"/>
            <a:ext cx="711570" cy="2846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780118" y="836708"/>
            <a:ext cx="537882" cy="34364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485344" y="1568825"/>
            <a:ext cx="818774" cy="29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9185" y="687295"/>
            <a:ext cx="1346410" cy="8546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5419" y="1434353"/>
            <a:ext cx="1416545" cy="95474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604025" y="2480237"/>
            <a:ext cx="14941" cy="4183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660" y="2945373"/>
            <a:ext cx="1528483" cy="6113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1632" y="3623565"/>
            <a:ext cx="1261782" cy="85505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9417" y="3600824"/>
            <a:ext cx="877220" cy="802563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4811057" y="3496257"/>
            <a:ext cx="642472" cy="1493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83537" y="3257177"/>
            <a:ext cx="1722770" cy="45047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117" y="2888131"/>
            <a:ext cx="1056342" cy="1056342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1945340" y="3484303"/>
            <a:ext cx="642472" cy="1493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45764" y="2211313"/>
            <a:ext cx="1703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Graduate School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04636" y="1108652"/>
            <a:ext cx="170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685D"/>
                </a:solidFill>
              </a:rPr>
              <a:t>Software Engineer Analytics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95883" y="3143641"/>
            <a:ext cx="170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685D"/>
                </a:solidFill>
              </a:rPr>
              <a:t>Natural Language Scientist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30801" y="239077"/>
            <a:ext cx="1703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685D"/>
                </a:solidFill>
              </a:rPr>
              <a:t>Research Intern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16754" y="4028159"/>
            <a:ext cx="207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685D"/>
                </a:solidFill>
              </a:rPr>
              <a:t>Principal Data Scientist,</a:t>
            </a:r>
          </a:p>
          <a:p>
            <a:pPr algn="ctr"/>
            <a:r>
              <a:rPr lang="en-US" sz="1200" b="1" dirty="0" smtClean="0">
                <a:solidFill>
                  <a:srgbClr val="00685D"/>
                </a:solidFill>
              </a:rPr>
              <a:t>Data Science R&amp;D Lead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635" y="1915480"/>
            <a:ext cx="1703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Machine Learning Engineer (Drug Discovery)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3679" y="4661666"/>
            <a:ext cx="6947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linkClick r:id="rId14"/>
              </a:rPr>
              <a:t>https://www.linkedin.com/pub/srivatsan-ramanujam/7/91b/888</a:t>
            </a:r>
            <a:endParaRPr lang="en-US" sz="1400" b="1" dirty="0" smtClean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1706" y="580177"/>
            <a:ext cx="844176" cy="63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852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192289"/>
            <a:ext cx="8410575" cy="460375"/>
          </a:xfrm>
        </p:spPr>
        <p:txBody>
          <a:bodyPr/>
          <a:lstStyle/>
          <a:p>
            <a:r>
              <a:rPr lang="en-GB" dirty="0" smtClean="0"/>
              <a:t>Numerous other libraries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577" y="1372456"/>
            <a:ext cx="2312160" cy="47215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539506" y="1911178"/>
            <a:ext cx="2565837" cy="854200"/>
            <a:chOff x="2180961" y="1911176"/>
            <a:chExt cx="2565837" cy="854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0961" y="1911176"/>
              <a:ext cx="2455765" cy="76159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565836" y="2488377"/>
              <a:ext cx="2180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t</a:t>
              </a:r>
              <a:r>
                <a:rPr lang="en-US" sz="1200" dirty="0" smtClean="0">
                  <a:solidFill>
                    <a:schemeClr val="bg2"/>
                  </a:solidFill>
                </a:rPr>
                <a:t>opic modeling for humans</a:t>
              </a:r>
              <a:endParaRPr lang="en-US" sz="1200" dirty="0" smtClean="0">
                <a:solidFill>
                  <a:schemeClr val="bg2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583" y="954051"/>
            <a:ext cx="9144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876" y="2879762"/>
            <a:ext cx="3908080" cy="806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107" y="1936830"/>
            <a:ext cx="2566265" cy="6325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140" y="1186455"/>
            <a:ext cx="3616520" cy="7350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4515" y="2761854"/>
            <a:ext cx="1587500" cy="812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800" y="2635361"/>
            <a:ext cx="1841500" cy="1181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3755" y="3501686"/>
            <a:ext cx="667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P</a:t>
            </a:r>
            <a:r>
              <a:rPr lang="en-US" sz="1400" dirty="0" smtClean="0">
                <a:solidFill>
                  <a:schemeClr val="bg2"/>
                </a:solidFill>
              </a:rPr>
              <a:t>yMC</a:t>
            </a:r>
            <a:endParaRPr lang="en-US" sz="14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858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78556" y="1950620"/>
            <a:ext cx="7809362" cy="507831"/>
          </a:xfrm>
        </p:spPr>
        <p:txBody>
          <a:bodyPr/>
          <a:lstStyle/>
          <a:p>
            <a:pPr algn="ctr"/>
            <a:r>
              <a:rPr lang="en-US" sz="3600" dirty="0" smtClean="0"/>
              <a:t>Python in-database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826263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2"/>
          <p:cNvSpPr txBox="1">
            <a:spLocks noChangeArrowheads="1"/>
          </p:cNvSpPr>
          <p:nvPr/>
        </p:nvSpPr>
        <p:spPr bwMode="auto">
          <a:xfrm>
            <a:off x="118540" y="114300"/>
            <a:ext cx="895561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2800" dirty="0" smtClean="0">
              <a:solidFill>
                <a:srgbClr val="00685D"/>
              </a:solidFill>
              <a:latin typeface="Verdana"/>
              <a:cs typeface="Verdana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90897" y="3902694"/>
            <a:ext cx="487737" cy="487414"/>
            <a:chOff x="3822868" y="3963445"/>
            <a:chExt cx="487737" cy="487414"/>
          </a:xfrm>
        </p:grpSpPr>
        <p:grpSp>
          <p:nvGrpSpPr>
            <p:cNvPr id="8" name="Group 7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9" name="Rounded Rectangle 8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239789" y="3899652"/>
            <a:ext cx="487737" cy="487414"/>
            <a:chOff x="3822868" y="3963445"/>
            <a:chExt cx="487737" cy="487414"/>
          </a:xfrm>
        </p:grpSpPr>
        <p:grpSp>
          <p:nvGrpSpPr>
            <p:cNvPr id="162" name="Group 161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163" name="Rounded Rectangle 162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712259" y="3898134"/>
            <a:ext cx="487737" cy="487414"/>
            <a:chOff x="3822868" y="3963445"/>
            <a:chExt cx="487737" cy="487414"/>
          </a:xfrm>
        </p:grpSpPr>
        <p:grpSp>
          <p:nvGrpSpPr>
            <p:cNvPr id="170" name="Group 169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172" name="Picture 17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175" name="Picture 17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171" name="Rounded Rectangle 170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2288683" y="3896613"/>
            <a:ext cx="487737" cy="487414"/>
            <a:chOff x="3822868" y="3963445"/>
            <a:chExt cx="487737" cy="487414"/>
          </a:xfrm>
        </p:grpSpPr>
        <p:grpSp>
          <p:nvGrpSpPr>
            <p:cNvPr id="178" name="Group 177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179" name="Rounded Rectangle 178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761144" y="3895092"/>
            <a:ext cx="487737" cy="487414"/>
            <a:chOff x="3822868" y="3963445"/>
            <a:chExt cx="487737" cy="487414"/>
          </a:xfrm>
        </p:grpSpPr>
        <p:grpSp>
          <p:nvGrpSpPr>
            <p:cNvPr id="186" name="Group 185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187" name="Rounded Rectangle 186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337592" y="3906399"/>
            <a:ext cx="487737" cy="487414"/>
            <a:chOff x="3822868" y="3963445"/>
            <a:chExt cx="487737" cy="487414"/>
          </a:xfrm>
        </p:grpSpPr>
        <p:grpSp>
          <p:nvGrpSpPr>
            <p:cNvPr id="194" name="Group 193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98" name="Picture 19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199" name="Picture 19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200" name="Picture 19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195" name="Rounded Rectangle 194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2810048" y="3904881"/>
            <a:ext cx="487737" cy="487414"/>
            <a:chOff x="3822868" y="3963445"/>
            <a:chExt cx="487737" cy="487414"/>
          </a:xfrm>
        </p:grpSpPr>
        <p:grpSp>
          <p:nvGrpSpPr>
            <p:cNvPr id="202" name="Group 201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204" name="Picture 20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205" name="Picture 20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206" name="Picture 20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207" name="Picture 20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208" name="Picture 20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203" name="Rounded Rectangle 202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3860472" y="3903360"/>
            <a:ext cx="487737" cy="487414"/>
            <a:chOff x="3822868" y="3963445"/>
            <a:chExt cx="487737" cy="487414"/>
          </a:xfrm>
        </p:grpSpPr>
        <p:grpSp>
          <p:nvGrpSpPr>
            <p:cNvPr id="210" name="Group 209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212" name="Picture 2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216" name="Picture 21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211" name="Rounded Rectangle 210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5240662" y="691650"/>
            <a:ext cx="3136788" cy="255454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4D4D4D"/>
                </a:solidFill>
              </a:rPr>
              <a:t>For embarrassingly parallel tasks, we can use procedural languages to easily parallelize any stand-alone library in Java, Python, R, pgSQL or C/C++ </a:t>
            </a:r>
          </a:p>
          <a:p>
            <a:pPr marL="2857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4D4D4D"/>
                </a:solidFill>
              </a:rPr>
              <a:t>The </a:t>
            </a:r>
            <a:r>
              <a:rPr lang="en-US" sz="1600" dirty="0">
                <a:solidFill>
                  <a:srgbClr val="4D4D4D"/>
                </a:solidFill>
              </a:rPr>
              <a:t>interpreter/VM of the language ‘X’ is installed on each node of the </a:t>
            </a:r>
            <a:r>
              <a:rPr lang="en-US" sz="1600" dirty="0" smtClean="0">
                <a:solidFill>
                  <a:srgbClr val="4D4D4D"/>
                </a:solidFill>
              </a:rPr>
              <a:t>MPP environment</a:t>
            </a:r>
            <a:endParaRPr lang="en-US" sz="1600" dirty="0">
              <a:solidFill>
                <a:srgbClr val="4D4D4D"/>
              </a:solidFill>
            </a:endParaRPr>
          </a:p>
        </p:txBody>
      </p:sp>
      <p:grpSp>
        <p:nvGrpSpPr>
          <p:cNvPr id="269" name="Group 268"/>
          <p:cNvGrpSpPr/>
          <p:nvPr/>
        </p:nvGrpSpPr>
        <p:grpSpPr>
          <a:xfrm>
            <a:off x="343287" y="1151905"/>
            <a:ext cx="4079420" cy="2730965"/>
            <a:chOff x="3538985" y="975610"/>
            <a:chExt cx="5193787" cy="3476976"/>
          </a:xfrm>
        </p:grpSpPr>
        <p:cxnSp>
          <p:nvCxnSpPr>
            <p:cNvPr id="270" name="Straight Connector 269"/>
            <p:cNvCxnSpPr/>
            <p:nvPr/>
          </p:nvCxnSpPr>
          <p:spPr>
            <a:xfrm rot="5400000">
              <a:off x="5692577" y="2081502"/>
              <a:ext cx="465535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6723856" y="2048363"/>
              <a:ext cx="5857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2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6537325" y="1788807"/>
              <a:ext cx="922338" cy="215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3" name="Rounded Rectangle 272"/>
            <p:cNvSpPr/>
            <p:nvPr/>
          </p:nvSpPr>
          <p:spPr bwMode="auto">
            <a:xfrm>
              <a:off x="6537325" y="1384300"/>
              <a:ext cx="922338" cy="386647"/>
            </a:xfrm>
            <a:prstGeom prst="roundRect">
              <a:avLst/>
            </a:prstGeom>
            <a:solidFill>
              <a:srgbClr val="4CA5D8"/>
            </a:solidFill>
            <a:ln w="190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>
              <a:normAutofit fontScale="92500" lnSpcReduction="100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smtClean="0">
                  <a:solidFill>
                    <a:srgbClr val="FFFFFF"/>
                  </a:solidFill>
                  <a:latin typeface="Arial"/>
                </a:rPr>
                <a:t>Standby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smtClean="0">
                  <a:solidFill>
                    <a:srgbClr val="FFFFFF"/>
                  </a:solidFill>
                  <a:latin typeface="Arial"/>
                </a:rPr>
                <a:t>Master</a:t>
              </a:r>
              <a:endParaRPr lang="en-US" sz="1000" b="1" dirty="0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74" name="Straight Connector 273"/>
            <p:cNvCxnSpPr/>
            <p:nvPr/>
          </p:nvCxnSpPr>
          <p:spPr bwMode="auto">
            <a:xfrm rot="5400000">
              <a:off x="3895329" y="2697650"/>
              <a:ext cx="440531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 bwMode="auto">
            <a:xfrm rot="5400000">
              <a:off x="4918474" y="2677410"/>
              <a:ext cx="454819" cy="15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 bwMode="auto">
            <a:xfrm rot="5400000">
              <a:off x="5935861" y="2683959"/>
              <a:ext cx="467915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7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4783849" y="3687913"/>
              <a:ext cx="784610" cy="185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8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3752851" y="3700613"/>
              <a:ext cx="784610" cy="185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9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5817943" y="3687913"/>
              <a:ext cx="784610" cy="185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0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767183" y="39228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1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124386" y="39228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2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817933" y="39101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3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175136" y="39101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4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820363" y="39101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5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177566" y="39101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6" name="Straight Connector 285"/>
            <p:cNvCxnSpPr/>
            <p:nvPr/>
          </p:nvCxnSpPr>
          <p:spPr>
            <a:xfrm rot="5400000">
              <a:off x="7457282" y="2765517"/>
              <a:ext cx="571500" cy="15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7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7377114" y="3719320"/>
              <a:ext cx="783946" cy="184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8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378700" y="3941457"/>
              <a:ext cx="429931" cy="411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9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736169" y="3941457"/>
              <a:ext cx="429931" cy="411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0" name="Rectangle 103"/>
            <p:cNvSpPr>
              <a:spLocks noChangeArrowheads="1"/>
            </p:cNvSpPr>
            <p:nvPr/>
          </p:nvSpPr>
          <p:spPr bwMode="auto">
            <a:xfrm>
              <a:off x="6653212" y="3551328"/>
              <a:ext cx="888196" cy="901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4000" dirty="0">
                  <a:solidFill>
                    <a:srgbClr val="000000"/>
                  </a:solidFill>
                </a:rPr>
                <a:t>…</a:t>
              </a:r>
            </a:p>
          </p:txBody>
        </p:sp>
        <p:pic>
          <p:nvPicPr>
            <p:cNvPr id="291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5456239" y="1794759"/>
              <a:ext cx="922337" cy="216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2" name="Rounded Rectangle 291"/>
            <p:cNvSpPr/>
            <p:nvPr/>
          </p:nvSpPr>
          <p:spPr bwMode="auto">
            <a:xfrm>
              <a:off x="5456239" y="1397000"/>
              <a:ext cx="922337" cy="379900"/>
            </a:xfrm>
            <a:prstGeom prst="roundRect">
              <a:avLst/>
            </a:prstGeom>
            <a:solidFill>
              <a:srgbClr val="4CA5D8"/>
            </a:solidFill>
            <a:ln w="190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>
              <a:normAutofit fontScale="92500" lnSpcReduction="100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smtClean="0">
                  <a:solidFill>
                    <a:srgbClr val="FFFFFF"/>
                  </a:solidFill>
                  <a:latin typeface="Arial"/>
                </a:rPr>
                <a:t>Master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smtClean="0">
                  <a:solidFill>
                    <a:srgbClr val="FFFFFF"/>
                  </a:solidFill>
                  <a:latin typeface="Arial"/>
                </a:rPr>
                <a:t>Host</a:t>
              </a:r>
              <a:endParaRPr lang="en-US" sz="1000" b="1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293" name="Picture 4" descr="I:\MS Graphics\Icons - Illustrations\timeline\timeline line six 6 segment blue glow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664212" y="2302297"/>
              <a:ext cx="5068560" cy="201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innerShdw blurRad="63500" dist="50800" dir="17460000">
                <a:prstClr val="black"/>
              </a:innerShdw>
            </a:effectLst>
          </p:spPr>
        </p:pic>
        <p:sp>
          <p:nvSpPr>
            <p:cNvPr id="294" name="Rectangle 293"/>
            <p:cNvSpPr/>
            <p:nvPr/>
          </p:nvSpPr>
          <p:spPr>
            <a:xfrm>
              <a:off x="5637214" y="975610"/>
              <a:ext cx="1639887" cy="352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defTabSz="91409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SQL</a:t>
              </a:r>
              <a:endParaRPr lang="en-GB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775201" y="2273300"/>
              <a:ext cx="1473201" cy="274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</a:rPr>
                <a:t>Interconnect</a:t>
              </a:r>
            </a:p>
          </p:txBody>
        </p:sp>
        <p:grpSp>
          <p:nvGrpSpPr>
            <p:cNvPr id="296" name="Group 295"/>
            <p:cNvGrpSpPr/>
            <p:nvPr/>
          </p:nvGrpSpPr>
          <p:grpSpPr>
            <a:xfrm>
              <a:off x="3538985" y="2906406"/>
              <a:ext cx="1117600" cy="738494"/>
              <a:chOff x="3386585" y="3427106"/>
              <a:chExt cx="1117600" cy="738494"/>
            </a:xfrm>
          </p:grpSpPr>
          <p:sp>
            <p:nvSpPr>
              <p:cNvPr id="300" name="Rounded Rectangle 18"/>
              <p:cNvSpPr>
                <a:spLocks noChangeArrowheads="1"/>
              </p:cNvSpPr>
              <p:nvPr/>
            </p:nvSpPr>
            <p:spPr bwMode="auto">
              <a:xfrm>
                <a:off x="3517899" y="3427106"/>
                <a:ext cx="977901" cy="738494"/>
              </a:xfrm>
              <a:prstGeom prst="roundRect">
                <a:avLst>
                  <a:gd name="adj" fmla="val 16667"/>
                </a:avLst>
              </a:prstGeom>
              <a:solidFill>
                <a:schemeClr val="tx1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00" b="1" spc="-15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>
                <a:off x="3386585" y="3516414"/>
                <a:ext cx="1117600" cy="5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rgbClr val="FFFFFF"/>
                    </a:solidFill>
                  </a:rPr>
                  <a:t>Segment Host</a:t>
                </a:r>
              </a:p>
              <a:p>
                <a:pPr algn="ctr"/>
                <a:r>
                  <a:rPr lang="en-US" sz="800" dirty="0" smtClean="0">
                    <a:solidFill>
                      <a:srgbClr val="FFFFFF"/>
                    </a:solidFill>
                  </a:rPr>
                  <a:t>Segment</a:t>
                </a:r>
              </a:p>
              <a:p>
                <a:pPr algn="ctr"/>
                <a:r>
                  <a:rPr lang="en-US" sz="800" dirty="0" smtClean="0">
                    <a:solidFill>
                      <a:srgbClr val="FFFFFF"/>
                    </a:solidFill>
                  </a:rPr>
                  <a:t>Segment</a:t>
                </a:r>
              </a:p>
            </p:txBody>
          </p:sp>
        </p:grpSp>
        <p:sp>
          <p:nvSpPr>
            <p:cNvPr id="297" name="Rounded Rectangle 18"/>
            <p:cNvSpPr>
              <a:spLocks noChangeArrowheads="1"/>
            </p:cNvSpPr>
            <p:nvPr/>
          </p:nvSpPr>
          <p:spPr bwMode="auto">
            <a:xfrm>
              <a:off x="4686299" y="2919106"/>
              <a:ext cx="977901" cy="73849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algn="ctr">
              <a:noFill/>
              <a:round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spc="-15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Rounded Rectangle 18"/>
            <p:cNvSpPr>
              <a:spLocks noChangeArrowheads="1"/>
            </p:cNvSpPr>
            <p:nvPr/>
          </p:nvSpPr>
          <p:spPr bwMode="auto">
            <a:xfrm>
              <a:off x="5714999" y="2919106"/>
              <a:ext cx="977901" cy="73849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algn="ctr">
              <a:noFill/>
              <a:round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spc="-15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9" name="Rounded Rectangle 18"/>
            <p:cNvSpPr>
              <a:spLocks noChangeArrowheads="1"/>
            </p:cNvSpPr>
            <p:nvPr/>
          </p:nvSpPr>
          <p:spPr bwMode="auto">
            <a:xfrm>
              <a:off x="7277099" y="2919106"/>
              <a:ext cx="977901" cy="73849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algn="ctr">
              <a:noFill/>
              <a:round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spc="-15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02" name="TextBox 301"/>
          <p:cNvSpPr txBox="1"/>
          <p:nvPr/>
        </p:nvSpPr>
        <p:spPr>
          <a:xfrm>
            <a:off x="1174611" y="2713320"/>
            <a:ext cx="87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FFFFFF"/>
                </a:solidFill>
              </a:rPr>
              <a:t>Segment Host</a:t>
            </a:r>
          </a:p>
          <a:p>
            <a:pPr algn="ctr"/>
            <a:r>
              <a:rPr lang="en-US" sz="800" dirty="0" smtClean="0">
                <a:solidFill>
                  <a:srgbClr val="FFFFFF"/>
                </a:solidFill>
              </a:rPr>
              <a:t>Segment</a:t>
            </a:r>
          </a:p>
          <a:p>
            <a:pPr algn="ctr"/>
            <a:r>
              <a:rPr lang="en-US" sz="800" dirty="0" smtClean="0">
                <a:solidFill>
                  <a:srgbClr val="FFFFFF"/>
                </a:solidFill>
              </a:rPr>
              <a:t>Segment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1991326" y="2723675"/>
            <a:ext cx="87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FFFFFF"/>
                </a:solidFill>
              </a:rPr>
              <a:t>Segment Host</a:t>
            </a:r>
          </a:p>
          <a:p>
            <a:pPr algn="ctr"/>
            <a:r>
              <a:rPr lang="en-US" sz="800" dirty="0" smtClean="0">
                <a:solidFill>
                  <a:srgbClr val="FFFFFF"/>
                </a:solidFill>
              </a:rPr>
              <a:t>Segment</a:t>
            </a:r>
          </a:p>
          <a:p>
            <a:pPr algn="ctr"/>
            <a:r>
              <a:rPr lang="en-US" sz="800" dirty="0" smtClean="0">
                <a:solidFill>
                  <a:srgbClr val="FFFFFF"/>
                </a:solidFill>
              </a:rPr>
              <a:t>Segment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3207042" y="2739740"/>
            <a:ext cx="87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FFFFFF"/>
                </a:solidFill>
              </a:rPr>
              <a:t>Segment Host</a:t>
            </a:r>
          </a:p>
          <a:p>
            <a:pPr algn="ctr"/>
            <a:r>
              <a:rPr lang="en-US" sz="800" dirty="0" smtClean="0">
                <a:solidFill>
                  <a:srgbClr val="FFFFFF"/>
                </a:solidFill>
              </a:rPr>
              <a:t>Segment</a:t>
            </a:r>
          </a:p>
          <a:p>
            <a:pPr algn="ctr"/>
            <a:r>
              <a:rPr lang="en-US" sz="800" dirty="0" smtClean="0">
                <a:solidFill>
                  <a:srgbClr val="FFFFFF"/>
                </a:solidFill>
              </a:rPr>
              <a:t>Segment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133352"/>
            <a:ext cx="8458200" cy="764517"/>
          </a:xfrm>
        </p:spPr>
        <p:txBody>
          <a:bodyPr>
            <a:noAutofit/>
          </a:bodyPr>
          <a:lstStyle/>
          <a:p>
            <a:r>
              <a:rPr lang="en-US" sz="2800" dirty="0" smtClean="0">
                <a:cs typeface="Verdana"/>
              </a:rPr>
              <a:t>Data Parallelism through PL</a:t>
            </a:r>
            <a:r>
              <a:rPr lang="en-US" sz="2800" dirty="0">
                <a:cs typeface="Verdana"/>
              </a:rPr>
              <a:t>/</a:t>
            </a:r>
            <a:r>
              <a:rPr lang="en-US" sz="2800" dirty="0" smtClean="0">
                <a:cs typeface="Verdana"/>
              </a:rPr>
              <a:t>X : X in Python, R, Java, C/C++ and pgSQL</a:t>
            </a:r>
            <a:endParaRPr lang="en-GB" sz="28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438898" y="3486346"/>
            <a:ext cx="4605677" cy="1077218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i="1" dirty="0" err="1">
                <a:solidFill>
                  <a:srgbClr val="4D4D4D"/>
                </a:solidFill>
              </a:rPr>
              <a:t>p</a:t>
            </a:r>
            <a:r>
              <a:rPr lang="en-US" sz="1600" i="1" dirty="0" err="1" smtClean="0">
                <a:solidFill>
                  <a:srgbClr val="4D4D4D"/>
                </a:solidFill>
              </a:rPr>
              <a:t>lpython</a:t>
            </a:r>
            <a:r>
              <a:rPr lang="en-US" sz="1600" dirty="0" smtClean="0">
                <a:solidFill>
                  <a:srgbClr val="4D4D4D"/>
                </a:solidFill>
              </a:rPr>
              <a:t> and </a:t>
            </a:r>
            <a:r>
              <a:rPr lang="en-US" sz="1600" i="1" dirty="0" smtClean="0">
                <a:solidFill>
                  <a:srgbClr val="4D4D4D"/>
                </a:solidFill>
              </a:rPr>
              <a:t>python</a:t>
            </a:r>
            <a:r>
              <a:rPr lang="en-US" sz="1600" dirty="0" smtClean="0">
                <a:solidFill>
                  <a:srgbClr val="4D4D4D"/>
                </a:solidFill>
              </a:rPr>
              <a:t> are loaded as dynamic libraries on the master and segment nodes (</a:t>
            </a:r>
            <a:r>
              <a:rPr lang="en-US" sz="1600" dirty="0" err="1" smtClean="0">
                <a:solidFill>
                  <a:srgbClr val="4D4D4D"/>
                </a:solidFill>
              </a:rPr>
              <a:t>libpython.so</a:t>
            </a:r>
            <a:r>
              <a:rPr lang="en-US" sz="1600" dirty="0" smtClean="0">
                <a:solidFill>
                  <a:srgbClr val="4D4D4D"/>
                </a:solidFill>
              </a:rPr>
              <a:t> and </a:t>
            </a:r>
            <a:r>
              <a:rPr lang="en-US" sz="1600" dirty="0" err="1" smtClean="0">
                <a:solidFill>
                  <a:srgbClr val="4D4D4D"/>
                </a:solidFill>
              </a:rPr>
              <a:t>plpython.so</a:t>
            </a:r>
            <a:r>
              <a:rPr lang="en-US" sz="1600" dirty="0" smtClean="0">
                <a:solidFill>
                  <a:srgbClr val="4D4D4D"/>
                </a:solidFill>
              </a:rPr>
              <a:t> are under $GPHOME/</a:t>
            </a:r>
            <a:r>
              <a:rPr lang="en-US" sz="1600" dirty="0" err="1" smtClean="0">
                <a:solidFill>
                  <a:srgbClr val="4D4D4D"/>
                </a:solidFill>
              </a:rPr>
              <a:t>ext</a:t>
            </a:r>
            <a:r>
              <a:rPr lang="en-US" sz="1600" dirty="0" smtClean="0">
                <a:solidFill>
                  <a:srgbClr val="4D4D4D"/>
                </a:solidFill>
              </a:rPr>
              <a:t>/python)</a:t>
            </a:r>
            <a:endParaRPr lang="en-US" sz="16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42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2"/>
          <p:cNvSpPr txBox="1">
            <a:spLocks noChangeArrowheads="1"/>
          </p:cNvSpPr>
          <p:nvPr/>
        </p:nvSpPr>
        <p:spPr bwMode="auto">
          <a:xfrm>
            <a:off x="118540" y="114300"/>
            <a:ext cx="895561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2800" dirty="0" smtClean="0">
              <a:solidFill>
                <a:srgbClr val="00685D"/>
              </a:solidFill>
              <a:latin typeface="Verdana"/>
              <a:cs typeface="Verdan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133351"/>
            <a:ext cx="8458200" cy="533400"/>
          </a:xfrm>
        </p:spPr>
        <p:txBody>
          <a:bodyPr>
            <a:noAutofit/>
          </a:bodyPr>
          <a:lstStyle/>
          <a:p>
            <a:r>
              <a:rPr lang="en-US" dirty="0" smtClean="0">
                <a:cs typeface="Verdana"/>
              </a:rPr>
              <a:t>What exactly does PL/Python do?</a:t>
            </a:r>
            <a:endParaRPr lang="en-GB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187794"/>
              </p:ext>
            </p:extLst>
          </p:nvPr>
        </p:nvGraphicFramePr>
        <p:xfrm>
          <a:off x="151278" y="1037912"/>
          <a:ext cx="4287619" cy="34941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8702"/>
                <a:gridCol w="2508917"/>
              </a:tblGrid>
              <a:tr h="5626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PostgreSQL</a:t>
                      </a:r>
                      <a:r>
                        <a:rPr lang="en-US" sz="1600" baseline="0" dirty="0" smtClean="0"/>
                        <a:t> type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Python type</a:t>
                      </a:r>
                      <a:endParaRPr lang="en-US" sz="1600" dirty="0"/>
                    </a:p>
                  </a:txBody>
                  <a:tcPr/>
                </a:tc>
              </a:tr>
              <a:tr h="2961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boolean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bool</a:t>
                      </a:r>
                      <a:endParaRPr lang="en-US" sz="1400" dirty="0"/>
                    </a:p>
                  </a:txBody>
                  <a:tcPr/>
                </a:tc>
              </a:tr>
              <a:tr h="2961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smallint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Int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int</a:t>
                      </a:r>
                      <a:endParaRPr lang="en-US" sz="1400" dirty="0"/>
                    </a:p>
                  </a:txBody>
                  <a:tcPr/>
                </a:tc>
              </a:tr>
              <a:tr h="36208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bigint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Long (py2.x),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int</a:t>
                      </a:r>
                      <a:r>
                        <a:rPr lang="en-US" sz="1400" baseline="0" dirty="0" smtClean="0"/>
                        <a:t> (</a:t>
                      </a:r>
                      <a:r>
                        <a:rPr lang="en-US" sz="1400" baseline="0" dirty="0" err="1" smtClean="0"/>
                        <a:t>py</a:t>
                      </a:r>
                      <a:r>
                        <a:rPr lang="en-US" sz="1400" baseline="0" dirty="0" smtClean="0"/>
                        <a:t> 3.x)</a:t>
                      </a:r>
                      <a:endParaRPr lang="en-US" sz="1400" dirty="0"/>
                    </a:p>
                  </a:txBody>
                  <a:tcPr/>
                </a:tc>
              </a:tr>
              <a:tr h="2961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real, double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float</a:t>
                      </a:r>
                      <a:endParaRPr lang="en-US" sz="1400" dirty="0"/>
                    </a:p>
                  </a:txBody>
                  <a:tcPr/>
                </a:tc>
              </a:tr>
              <a:tr h="2961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numeric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decimal</a:t>
                      </a:r>
                      <a:endParaRPr lang="en-US" sz="1400" dirty="0"/>
                    </a:p>
                  </a:txBody>
                  <a:tcPr/>
                </a:tc>
              </a:tr>
              <a:tr h="36208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bytea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str</a:t>
                      </a:r>
                      <a:r>
                        <a:rPr lang="en-US" sz="1400" baseline="0" dirty="0" smtClean="0"/>
                        <a:t> in (py2.x), bytes (py3.x)</a:t>
                      </a:r>
                      <a:endParaRPr lang="en-US" sz="1400" dirty="0"/>
                    </a:p>
                  </a:txBody>
                  <a:tcPr/>
                </a:tc>
              </a:tr>
              <a:tr h="2961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array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list</a:t>
                      </a:r>
                      <a:endParaRPr lang="en-US" sz="1400" dirty="0"/>
                    </a:p>
                  </a:txBody>
                  <a:tcPr/>
                </a:tc>
              </a:tr>
              <a:tr h="362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record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mapping (dict)</a:t>
                      </a:r>
                      <a:endParaRPr lang="en-US" sz="1400" dirty="0"/>
                    </a:p>
                  </a:txBody>
                  <a:tcPr/>
                </a:tc>
              </a:tr>
              <a:tr h="2961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03310" y="615679"/>
            <a:ext cx="1885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Input Conversion</a:t>
            </a:r>
            <a:endParaRPr lang="en-US" sz="1600" dirty="0" smtClean="0"/>
          </a:p>
        </p:txBody>
      </p:sp>
      <p:sp>
        <p:nvSpPr>
          <p:cNvPr id="120" name="TextBox 119"/>
          <p:cNvSpPr txBox="1"/>
          <p:nvPr/>
        </p:nvSpPr>
        <p:spPr>
          <a:xfrm>
            <a:off x="6053824" y="614159"/>
            <a:ext cx="1885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Output Conversion</a:t>
            </a:r>
            <a:endParaRPr lang="en-US" sz="1600" dirty="0" smtClean="0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747964"/>
              </p:ext>
            </p:extLst>
          </p:nvPr>
        </p:nvGraphicFramePr>
        <p:xfrm>
          <a:off x="4806722" y="1231359"/>
          <a:ext cx="4223472" cy="29318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88561"/>
                <a:gridCol w="2334911"/>
              </a:tblGrid>
              <a:tr h="4641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PostgreSQL</a:t>
                      </a:r>
                      <a:r>
                        <a:rPr lang="en-US" sz="1600" baseline="0" dirty="0" smtClean="0"/>
                        <a:t> type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Python type</a:t>
                      </a:r>
                      <a:endParaRPr lang="en-US" sz="1600" dirty="0"/>
                    </a:p>
                  </a:txBody>
                  <a:tcPr/>
                </a:tc>
              </a:tr>
              <a:tr h="2717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boolean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0, ‘’ is false</a:t>
                      </a:r>
                      <a:endParaRPr lang="en-US" sz="1400" dirty="0"/>
                    </a:p>
                  </a:txBody>
                  <a:tcPr/>
                </a:tc>
              </a:tr>
              <a:tr h="4270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bytea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retval</a:t>
                      </a:r>
                      <a:r>
                        <a:rPr lang="en-US" sz="1400" dirty="0" smtClean="0"/>
                        <a:t> -&gt; </a:t>
                      </a:r>
                      <a:r>
                        <a:rPr lang="en-US" sz="1400" dirty="0" err="1" smtClean="0"/>
                        <a:t>str</a:t>
                      </a:r>
                      <a:r>
                        <a:rPr lang="en-US" sz="1400" dirty="0" smtClean="0"/>
                        <a:t> -&gt; </a:t>
                      </a:r>
                      <a:r>
                        <a:rPr lang="en-US" sz="1400" dirty="0" err="1" smtClean="0"/>
                        <a:t>bytea</a:t>
                      </a:r>
                      <a:endParaRPr lang="en-US" sz="1400" dirty="0"/>
                    </a:p>
                  </a:txBody>
                  <a:tcPr/>
                </a:tc>
              </a:tr>
              <a:tr h="603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record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retval</a:t>
                      </a:r>
                      <a:r>
                        <a:rPr lang="en-US" sz="1400" baseline="0" dirty="0" smtClean="0"/>
                        <a:t> can be list, tuple or dict, but not set</a:t>
                      </a:r>
                      <a:endParaRPr lang="en-US" sz="1400" dirty="0"/>
                    </a:p>
                  </a:txBody>
                  <a:tcPr/>
                </a:tc>
              </a:tr>
              <a:tr h="11325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Everything else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retval</a:t>
                      </a:r>
                      <a:r>
                        <a:rPr lang="en-US" sz="1400" baseline="0" dirty="0" smtClean="0"/>
                        <a:t> is converted to python </a:t>
                      </a:r>
                      <a:r>
                        <a:rPr lang="en-US" sz="1400" baseline="0" dirty="0" err="1" smtClean="0"/>
                        <a:t>str</a:t>
                      </a:r>
                      <a:r>
                        <a:rPr lang="en-US" sz="1400" baseline="0" dirty="0" smtClean="0"/>
                        <a:t> and constructor for corresponding </a:t>
                      </a:r>
                      <a:r>
                        <a:rPr lang="en-US" sz="1400" baseline="0" dirty="0" err="1" smtClean="0"/>
                        <a:t>postgres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datatype</a:t>
                      </a:r>
                      <a:r>
                        <a:rPr lang="en-US" sz="1400" baseline="0" dirty="0" smtClean="0"/>
                        <a:t> is invoked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92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Defined </a:t>
            </a:r>
            <a:r>
              <a:rPr lang="en-GB" dirty="0" smtClean="0"/>
              <a:t>Functions (UDFs) in </a:t>
            </a:r>
            <a:r>
              <a:rPr lang="en-GB" dirty="0" smtClean="0"/>
              <a:t>PL/</a:t>
            </a:r>
            <a:r>
              <a:rPr lang="en-GB" dirty="0" smtClean="0"/>
              <a:t>Python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6725" y="1014646"/>
            <a:ext cx="8410575" cy="860762"/>
          </a:xfrm>
        </p:spPr>
        <p:txBody>
          <a:bodyPr/>
          <a:lstStyle/>
          <a:p>
            <a:r>
              <a:rPr lang="en-GB" sz="1600" dirty="0" smtClean="0">
                <a:latin typeface="+mn-lt"/>
              </a:rPr>
              <a:t>Procedural languages need to be installed on each database used.</a:t>
            </a:r>
          </a:p>
          <a:p>
            <a:pPr>
              <a:lnSpc>
                <a:spcPct val="80000"/>
              </a:lnSpc>
            </a:pPr>
            <a:r>
              <a:rPr lang="en-GB" sz="1600" dirty="0" smtClean="0">
                <a:latin typeface="+mn-lt"/>
              </a:rPr>
              <a:t>Syntax is like normal Python function with </a:t>
            </a:r>
            <a:r>
              <a:rPr lang="en-GB" sz="1600" dirty="0" smtClean="0">
                <a:latin typeface="+mn-lt"/>
                <a:cs typeface="Consolas"/>
              </a:rPr>
              <a:t>function definition</a:t>
            </a:r>
            <a:r>
              <a:rPr lang="en-GB" sz="1600" dirty="0" smtClean="0">
                <a:latin typeface="+mn-lt"/>
              </a:rPr>
              <a:t> line replaced by SQL wrapper. Alternatively like a SQL User Defined Function with Python inside.</a:t>
            </a:r>
            <a:br>
              <a:rPr lang="en-GB" sz="1600" dirty="0" smtClean="0">
                <a:latin typeface="+mn-lt"/>
              </a:rPr>
            </a:br>
            <a:endParaRPr lang="en-GB" sz="1600" dirty="0" smtClean="0">
              <a:latin typeface="+mn-lt"/>
            </a:endParaRPr>
          </a:p>
          <a:p>
            <a:pPr>
              <a:lnSpc>
                <a:spcPct val="80000"/>
              </a:lnSpc>
            </a:pPr>
            <a:endParaRPr lang="en-GB" sz="1600" dirty="0">
              <a:latin typeface="+mn-lt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9611" y="2263431"/>
            <a:ext cx="5881834" cy="211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CREATE FUNCTION pymax (a integer, b integer)</a:t>
            </a:r>
          </a:p>
          <a:p>
            <a:pPr marL="571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  RETURNS integer</a:t>
            </a:r>
          </a:p>
          <a:p>
            <a:pPr marL="571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AS $$</a:t>
            </a:r>
          </a:p>
          <a:p>
            <a:pPr marL="571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  if a &gt; b:</a:t>
            </a:r>
          </a:p>
          <a:p>
            <a:pPr marL="571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    return a</a:t>
            </a:r>
          </a:p>
          <a:p>
            <a:pPr marL="571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  return b</a:t>
            </a:r>
          </a:p>
          <a:p>
            <a:pPr marL="571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$$ LANGUAGE plpythonu;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 err="1" smtClea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ight Brace 5"/>
          <p:cNvSpPr/>
          <p:nvPr/>
        </p:nvSpPr>
        <p:spPr>
          <a:xfrm rot="10800000">
            <a:off x="2361109" y="2363695"/>
            <a:ext cx="388410" cy="621437"/>
          </a:xfrm>
          <a:prstGeom prst="rightBrace">
            <a:avLst>
              <a:gd name="adj1" fmla="val 10714"/>
              <a:gd name="adj2" fmla="val 50000"/>
            </a:avLst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4D4D4D"/>
              </a:solidFill>
              <a:latin typeface="Arial"/>
            </a:endParaRPr>
          </a:p>
        </p:txBody>
      </p:sp>
      <p:sp>
        <p:nvSpPr>
          <p:cNvPr id="7" name="Right Brace 6"/>
          <p:cNvSpPr/>
          <p:nvPr/>
        </p:nvSpPr>
        <p:spPr>
          <a:xfrm rot="10800000">
            <a:off x="2324120" y="3685590"/>
            <a:ext cx="372998" cy="193548"/>
          </a:xfrm>
          <a:prstGeom prst="rightBrac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4D4D4D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389" y="2478800"/>
            <a:ext cx="153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SQL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4077" y="3592316"/>
            <a:ext cx="153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SQL wrapper</a:t>
            </a:r>
          </a:p>
        </p:txBody>
      </p:sp>
      <p:sp>
        <p:nvSpPr>
          <p:cNvPr id="10" name="Right Brace 9"/>
          <p:cNvSpPr/>
          <p:nvPr/>
        </p:nvSpPr>
        <p:spPr>
          <a:xfrm rot="10800000">
            <a:off x="2336449" y="3050902"/>
            <a:ext cx="372998" cy="591800"/>
          </a:xfrm>
          <a:prstGeom prst="righ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4D4D4D"/>
              </a:solid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794" y="3139717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Normal Python</a:t>
            </a:r>
          </a:p>
        </p:txBody>
      </p:sp>
    </p:spTree>
    <p:extLst>
      <p:ext uri="{BB962C8B-B14F-4D97-AF65-F5344CB8AC3E}">
        <p14:creationId xmlns:p14="http://schemas.microsoft.com/office/powerpoint/2010/main" val="13440707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237269"/>
            <a:ext cx="8410575" cy="460375"/>
          </a:xfrm>
        </p:spPr>
        <p:txBody>
          <a:bodyPr/>
          <a:lstStyle/>
          <a:p>
            <a:r>
              <a:rPr lang="en-GB" dirty="0" smtClean="0"/>
              <a:t>Returning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6719" y="785814"/>
            <a:ext cx="8188556" cy="379990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1600" dirty="0" smtClean="0"/>
              <a:t>Postgres primitive types (int, bigint, text, float8, double precision, date, NULL etc.)</a:t>
            </a:r>
            <a:endParaRPr lang="en-GB" sz="1600" dirty="0"/>
          </a:p>
          <a:p>
            <a:pPr>
              <a:spcBef>
                <a:spcPts val="0"/>
              </a:spcBef>
            </a:pPr>
            <a:r>
              <a:rPr lang="en-GB" sz="1600" dirty="0" smtClean="0"/>
              <a:t>Composite types can be returned by creating </a:t>
            </a:r>
            <a:r>
              <a:rPr lang="en-GB" sz="1600" dirty="0"/>
              <a:t>a </a:t>
            </a:r>
            <a:r>
              <a:rPr lang="en-GB" sz="1600" dirty="0" smtClean="0"/>
              <a:t>composite type in the database:</a:t>
            </a:r>
          </a:p>
          <a:p>
            <a:pPr>
              <a:spcBef>
                <a:spcPts val="0"/>
              </a:spcBef>
            </a:pPr>
            <a:endParaRPr lang="en-GB" sz="1400" dirty="0">
              <a:latin typeface="Consolas"/>
              <a:cs typeface="Consolas"/>
            </a:endParaRP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 smtClean="0">
                <a:latin typeface="Consolas"/>
                <a:cs typeface="Consolas"/>
              </a:rPr>
              <a:t>CREATE TYPE named_value AS (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 smtClean="0">
                <a:latin typeface="Consolas"/>
                <a:cs typeface="Consolas"/>
              </a:rPr>
              <a:t>  name  text,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 smtClean="0">
                <a:latin typeface="Consolas"/>
                <a:cs typeface="Consolas"/>
              </a:rPr>
              <a:t>  value  integer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 smtClean="0">
                <a:latin typeface="Consolas"/>
                <a:cs typeface="Consolas"/>
              </a:rPr>
              <a:t>)</a:t>
            </a:r>
            <a:r>
              <a:rPr lang="en-GB" sz="1200" dirty="0" smtClean="0">
                <a:latin typeface="Consolas"/>
                <a:cs typeface="Consolas"/>
              </a:rPr>
              <a:t>;</a:t>
            </a:r>
          </a:p>
          <a:p>
            <a:pPr marL="914400" lvl="2" indent="0">
              <a:spcBef>
                <a:spcPts val="0"/>
              </a:spcBef>
              <a:buNone/>
            </a:pPr>
            <a:endParaRPr lang="en-GB" sz="1400" dirty="0"/>
          </a:p>
          <a:p>
            <a:pPr>
              <a:spcBef>
                <a:spcPts val="0"/>
              </a:spcBef>
            </a:pPr>
            <a:r>
              <a:rPr lang="en-GB" sz="1400" dirty="0" smtClean="0"/>
              <a:t>Then </a:t>
            </a:r>
            <a:r>
              <a:rPr lang="en-GB" sz="1400" dirty="0"/>
              <a:t>you can return a list, tuple or dict (not sets) which reference the same structure as the </a:t>
            </a:r>
            <a:r>
              <a:rPr lang="en-GB" sz="1400" dirty="0" smtClean="0"/>
              <a:t>table</a:t>
            </a:r>
            <a:r>
              <a:rPr lang="en-GB" sz="1400" dirty="0" smtClean="0"/>
              <a:t>:</a:t>
            </a:r>
          </a:p>
          <a:p>
            <a:pPr>
              <a:spcBef>
                <a:spcPts val="0"/>
              </a:spcBef>
            </a:pPr>
            <a:endParaRPr lang="en-GB" sz="1400" dirty="0" smtClean="0"/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 smtClean="0">
                <a:latin typeface="Consolas"/>
                <a:cs typeface="Consolas"/>
              </a:rPr>
              <a:t>CREATE </a:t>
            </a:r>
            <a:r>
              <a:rPr lang="en-GB" sz="1200" dirty="0">
                <a:latin typeface="Consolas"/>
                <a:cs typeface="Consolas"/>
              </a:rPr>
              <a:t>FUNCTION make_pair (name text, value integer)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>
                <a:latin typeface="Consolas"/>
                <a:cs typeface="Consolas"/>
              </a:rPr>
              <a:t>  RETURNS named_value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>
                <a:latin typeface="Consolas"/>
                <a:cs typeface="Consolas"/>
              </a:rPr>
              <a:t>AS $$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>
                <a:latin typeface="Consolas"/>
                <a:cs typeface="Consolas"/>
              </a:rPr>
              <a:t>  return [ name, value ]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>
                <a:latin typeface="Consolas"/>
                <a:cs typeface="Consolas"/>
              </a:rPr>
              <a:t>  # or alternatively, as tuple: return ( name, value 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>
                <a:latin typeface="Consolas"/>
                <a:cs typeface="Consolas"/>
              </a:rPr>
              <a:t>  # or as dict: return { "name": name, "value": value }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>
                <a:latin typeface="Consolas"/>
                <a:cs typeface="Consolas"/>
              </a:rPr>
              <a:t>  # or as an object with attributes .name and .</a:t>
            </a:r>
            <a:r>
              <a:rPr lang="en-GB" sz="1200" dirty="0" smtClean="0">
                <a:latin typeface="Consolas"/>
                <a:cs typeface="Consolas"/>
              </a:rPr>
              <a:t>value</a:t>
            </a:r>
            <a:endParaRPr lang="en-GB" sz="1200" dirty="0">
              <a:latin typeface="Consolas"/>
              <a:cs typeface="Consolas"/>
            </a:endParaRP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200" dirty="0">
                <a:latin typeface="Consolas"/>
                <a:cs typeface="Consolas"/>
              </a:rPr>
              <a:t>$$ LANGUAGE </a:t>
            </a:r>
            <a:r>
              <a:rPr lang="en-GB" sz="1200" dirty="0" err="1">
                <a:latin typeface="Consolas"/>
                <a:cs typeface="Consolas"/>
              </a:rPr>
              <a:t>plpythonu</a:t>
            </a:r>
            <a:r>
              <a:rPr lang="en-GB" sz="1200" dirty="0" smtClean="0">
                <a:latin typeface="Consolas"/>
                <a:cs typeface="Consolas"/>
              </a:rPr>
              <a:t>;</a:t>
            </a:r>
            <a:endParaRPr lang="en-GB" sz="1400" dirty="0" smtClean="0">
              <a:latin typeface="+mn-lt"/>
              <a:cs typeface="Consolas"/>
            </a:endParaRPr>
          </a:p>
          <a:p>
            <a:pPr>
              <a:spcBef>
                <a:spcPts val="0"/>
              </a:spcBef>
            </a:pPr>
            <a:r>
              <a:rPr lang="en-GB" sz="1400" dirty="0" smtClean="0">
                <a:latin typeface="+mn-lt"/>
                <a:cs typeface="Consolas"/>
              </a:rPr>
              <a:t>For </a:t>
            </a:r>
            <a:r>
              <a:rPr lang="en-GB" sz="1400" dirty="0" smtClean="0">
                <a:latin typeface="+mn-lt"/>
                <a:cs typeface="Consolas"/>
              </a:rPr>
              <a:t>functions which return multiple rows, prefix “</a:t>
            </a:r>
            <a:r>
              <a:rPr lang="en-GB" sz="1400" dirty="0" smtClean="0">
                <a:latin typeface="Consolas"/>
                <a:cs typeface="Consolas"/>
              </a:rPr>
              <a:t>setof</a:t>
            </a:r>
            <a:r>
              <a:rPr lang="en-GB" sz="1400" dirty="0" smtClean="0">
                <a:latin typeface="+mn-lt"/>
                <a:cs typeface="Consolas"/>
              </a:rPr>
              <a:t>” before the return type</a:t>
            </a:r>
            <a:endParaRPr lang="en-GB" sz="1400" dirty="0">
              <a:latin typeface="+mn-lt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03543" y="1384563"/>
            <a:ext cx="2983984" cy="943570"/>
          </a:xfrm>
          <a:prstGeom prst="round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85903" y="2871795"/>
            <a:ext cx="4991068" cy="1455389"/>
          </a:xfrm>
          <a:prstGeom prst="round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72821" y="3066656"/>
            <a:ext cx="1021304" cy="177630"/>
          </a:xfrm>
          <a:prstGeom prst="round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265" y="4694086"/>
            <a:ext cx="77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http://www.slideshare.net/PyData/massively-parallel-process-with-prodedural-python-ian-huston</a:t>
            </a:r>
            <a:endParaRPr lang="en-US" sz="1400" dirty="0" smtClean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1732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261320"/>
            <a:ext cx="8410575" cy="460375"/>
          </a:xfrm>
        </p:spPr>
        <p:txBody>
          <a:bodyPr/>
          <a:lstStyle/>
          <a:p>
            <a:r>
              <a:rPr lang="en-GB" dirty="0" smtClean="0"/>
              <a:t>Returning more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6725" y="830315"/>
            <a:ext cx="8410575" cy="905837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 smtClean="0"/>
              <a:t>You can return multiple results by wrapping them in a sequence (tuple, list or set), an iterator or a generator:</a:t>
            </a:r>
            <a:endParaRPr lang="en-GB" sz="1800" dirty="0"/>
          </a:p>
        </p:txBody>
      </p:sp>
      <p:sp>
        <p:nvSpPr>
          <p:cNvPr id="4" name="Rectangle 3"/>
          <p:cNvSpPr/>
          <p:nvPr/>
        </p:nvSpPr>
        <p:spPr>
          <a:xfrm>
            <a:off x="2945148" y="1579151"/>
            <a:ext cx="6971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CREATE FUNCTION make_pair (name text)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  RETURNS </a:t>
            </a:r>
            <a:r>
              <a:rPr lang="en-GB" sz="1600" dirty="0" smtClean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SETOF named_value</a:t>
            </a:r>
            <a:endParaRPr lang="en-GB" sz="1600" dirty="0">
              <a:solidFill>
                <a:srgbClr val="4D4D4D"/>
              </a:solidFill>
              <a:latin typeface="Consolas"/>
              <a:ea typeface="+mn-ea"/>
              <a:cs typeface="Consola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AS $$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  return ([ name, 1 ], [ name, 2 ], [ name, 3])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$$ LANGUAGE plpythonu;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9290" y="1940338"/>
            <a:ext cx="191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solidFill>
                  <a:srgbClr val="008881"/>
                </a:solidFill>
                <a:latin typeface="Arial"/>
                <a:ea typeface="+mn-ea"/>
                <a:cs typeface="+mn-cs"/>
              </a:rPr>
              <a:t>Sequence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33009" y="1563137"/>
            <a:ext cx="5541682" cy="1389744"/>
          </a:xfrm>
          <a:prstGeom prst="round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260" y="3498173"/>
            <a:ext cx="191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solidFill>
                  <a:srgbClr val="008881"/>
                </a:solidFill>
                <a:latin typeface="Arial"/>
                <a:ea typeface="+mn-ea"/>
                <a:cs typeface="+mn-cs"/>
              </a:rPr>
              <a:t>Generator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69956" y="3120972"/>
            <a:ext cx="5541682" cy="1389744"/>
          </a:xfrm>
          <a:prstGeom prst="round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45148" y="3156523"/>
            <a:ext cx="6971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CREATE FUNCTION make_pair (name text)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  RETURNS </a:t>
            </a:r>
            <a:r>
              <a:rPr lang="en-GB" sz="1600" dirty="0" smtClean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SETOF named_value</a:t>
            </a:r>
            <a:r>
              <a:rPr lang="en-GB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 </a:t>
            </a:r>
            <a:r>
              <a:rPr lang="en-GB" sz="1600" dirty="0" smtClean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 AS </a:t>
            </a:r>
            <a:r>
              <a:rPr lang="en-GB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$$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  </a:t>
            </a:r>
            <a:r>
              <a:rPr lang="en-US" sz="1600" dirty="0" smtClean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for i in range(3):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 </a:t>
            </a:r>
            <a:r>
              <a:rPr lang="en-US" sz="1600" dirty="0" smtClean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     yield (name, i)</a:t>
            </a:r>
            <a:r>
              <a:rPr lang="en-US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$$ LANGUAGE plpythonu;</a:t>
            </a:r>
          </a:p>
        </p:txBody>
      </p:sp>
    </p:spTree>
    <p:extLst>
      <p:ext uri="{BB962C8B-B14F-4D97-AF65-F5344CB8AC3E}">
        <p14:creationId xmlns:p14="http://schemas.microsoft.com/office/powerpoint/2010/main" val="26673372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00" y="222841"/>
            <a:ext cx="8410575" cy="460375"/>
          </a:xfrm>
        </p:spPr>
        <p:txBody>
          <a:bodyPr/>
          <a:lstStyle/>
          <a:p>
            <a:r>
              <a:rPr lang="en-GB" dirty="0" smtClean="0"/>
              <a:t>Accessing Packages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89751" y="787777"/>
            <a:ext cx="7715660" cy="1748906"/>
          </a:xfrm>
        </p:spPr>
        <p:txBody>
          <a:bodyPr/>
          <a:lstStyle/>
          <a:p>
            <a:r>
              <a:rPr lang="en-GB" sz="2000" dirty="0" smtClean="0"/>
              <a:t>On Greenplum DB: </a:t>
            </a:r>
            <a:r>
              <a:rPr lang="en-GB" sz="2000" dirty="0" smtClean="0"/>
              <a:t>packages </a:t>
            </a:r>
            <a:r>
              <a:rPr lang="en-GB" sz="2000" dirty="0" smtClean="0"/>
              <a:t>must be installed on the individual segment nodes.</a:t>
            </a:r>
          </a:p>
          <a:p>
            <a:pPr lvl="1"/>
            <a:r>
              <a:rPr lang="en-GB" sz="1800" dirty="0" smtClean="0"/>
              <a:t>Can use “parallel ssh” tool </a:t>
            </a:r>
            <a:r>
              <a:rPr lang="en-GB" sz="1800" dirty="0" smtClean="0">
                <a:latin typeface="Consolas"/>
                <a:cs typeface="Consolas"/>
              </a:rPr>
              <a:t>gpssh</a:t>
            </a:r>
            <a:r>
              <a:rPr lang="en-GB" sz="1800" dirty="0" smtClean="0">
                <a:latin typeface="+mn-lt"/>
                <a:cs typeface="Consolas"/>
              </a:rPr>
              <a:t> to </a:t>
            </a:r>
            <a:r>
              <a:rPr lang="en-GB" sz="1800" dirty="0" smtClean="0">
                <a:latin typeface="+mn-lt"/>
                <a:cs typeface="Consolas"/>
              </a:rPr>
              <a:t>install</a:t>
            </a:r>
            <a:endParaRPr lang="en-GB" sz="1800" dirty="0" smtClean="0">
              <a:latin typeface="+mn-lt"/>
              <a:cs typeface="Consolas"/>
            </a:endParaRPr>
          </a:p>
          <a:p>
            <a:pPr lvl="1"/>
            <a:r>
              <a:rPr lang="en-GB" sz="1800" dirty="0" smtClean="0">
                <a:latin typeface="+mn-lt"/>
                <a:cs typeface="Consolas"/>
              </a:rPr>
              <a:t>Currently Greenplum DB ships with Python 2.6 (!)</a:t>
            </a:r>
          </a:p>
          <a:p>
            <a:r>
              <a:rPr lang="en-GB" sz="2000" dirty="0" smtClean="0">
                <a:latin typeface="+mn-lt"/>
                <a:cs typeface="Consolas"/>
              </a:rPr>
              <a:t>Then just import as usual inside </a:t>
            </a:r>
            <a:r>
              <a:rPr lang="en-GB" sz="2000" dirty="0" smtClean="0">
                <a:latin typeface="+mn-lt"/>
                <a:cs typeface="Consolas"/>
              </a:rPr>
              <a:t>the UDF:</a:t>
            </a:r>
            <a:endParaRPr lang="en-GB" sz="2000" dirty="0" smtClean="0">
              <a:latin typeface="+mn-lt"/>
              <a:cs typeface="Consolas"/>
            </a:endParaRPr>
          </a:p>
          <a:p>
            <a:pPr marL="0" indent="0">
              <a:buNone/>
            </a:pPr>
            <a:r>
              <a:rPr lang="en-GB" dirty="0" smtClean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581" y="2766904"/>
            <a:ext cx="48099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CREATE FUNCTION make_pair (name text)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  RETURNS named_value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AS $</a:t>
            </a:r>
            <a:r>
              <a:rPr lang="en-GB" sz="1600" dirty="0" smtClean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$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  import numpy as </a:t>
            </a:r>
            <a:r>
              <a:rPr lang="en-GB" sz="1600" dirty="0" smtClean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np</a:t>
            </a:r>
            <a:endParaRPr lang="en-GB" sz="1600" dirty="0">
              <a:solidFill>
                <a:srgbClr val="4D4D4D"/>
              </a:solidFill>
              <a:latin typeface="Consolas"/>
              <a:ea typeface="+mn-ea"/>
              <a:cs typeface="Consola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  </a:t>
            </a:r>
            <a:r>
              <a:rPr lang="en-US" sz="1600" dirty="0" smtClean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return ((name,i) for </a:t>
            </a:r>
            <a:r>
              <a:rPr lang="en-US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i in </a:t>
            </a:r>
            <a:r>
              <a:rPr lang="en-US" sz="1600" dirty="0" smtClean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np.arange(3))</a:t>
            </a:r>
            <a:endParaRPr lang="en-US" sz="1600" dirty="0">
              <a:solidFill>
                <a:srgbClr val="4D4D4D"/>
              </a:solidFill>
              <a:latin typeface="Consolas"/>
              <a:ea typeface="+mn-ea"/>
              <a:cs typeface="Consola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$</a:t>
            </a:r>
            <a:r>
              <a:rPr lang="en-US" sz="1600" dirty="0">
                <a:solidFill>
                  <a:srgbClr val="4D4D4D"/>
                </a:solidFill>
                <a:latin typeface="Consolas"/>
                <a:ea typeface="+mn-ea"/>
                <a:cs typeface="Consolas"/>
              </a:rPr>
              <a:t>$ LANGUAGE plpythonu;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600" dirty="0" smtClea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1934" y="2763331"/>
            <a:ext cx="4991068" cy="1799078"/>
          </a:xfrm>
          <a:prstGeom prst="roundRect">
            <a:avLst/>
          </a:prstGeom>
          <a:noFill/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Explosion 1 3"/>
          <p:cNvSpPr/>
          <p:nvPr/>
        </p:nvSpPr>
        <p:spPr>
          <a:xfrm>
            <a:off x="6206117" y="1231363"/>
            <a:ext cx="2848078" cy="2154882"/>
          </a:xfrm>
          <a:prstGeom prst="irregularSeal1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Anaconda PL/Python coming in GPDB 5.0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7347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152408"/>
            <a:ext cx="8410575" cy="460375"/>
          </a:xfrm>
        </p:spPr>
        <p:txBody>
          <a:bodyPr/>
          <a:lstStyle/>
          <a:p>
            <a:r>
              <a:rPr lang="en-GB" dirty="0" smtClean="0"/>
              <a:t>UCI Auto MPG Dataset – A toy problem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581801"/>
            <a:ext cx="9144000" cy="1875651"/>
            <a:chOff x="0" y="1817132"/>
            <a:chExt cx="9144000" cy="25008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247900"/>
              <a:ext cx="9144000" cy="197374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0" y="2247900"/>
              <a:ext cx="9144000" cy="2070100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90900" y="1817132"/>
              <a:ext cx="1676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800000"/>
                  </a:solidFill>
                  <a:latin typeface="Arial"/>
                  <a:ea typeface="+mn-ea"/>
                  <a:cs typeface="+mn-cs"/>
                </a:rPr>
                <a:t>Sample Data</a:t>
              </a:r>
              <a:endParaRPr lang="en-US" b="1" dirty="0">
                <a:solidFill>
                  <a:srgbClr val="8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" name="Content Placeholder 2"/>
          <p:cNvSpPr>
            <a:spLocks noGrp="1"/>
          </p:cNvSpPr>
          <p:nvPr>
            <p:ph sz="quarter" idx="10"/>
          </p:nvPr>
        </p:nvSpPr>
        <p:spPr>
          <a:xfrm>
            <a:off x="366725" y="2743202"/>
            <a:ext cx="8410575" cy="1573566"/>
          </a:xfrm>
        </p:spPr>
        <p:txBody>
          <a:bodyPr/>
          <a:lstStyle/>
          <a:p>
            <a:r>
              <a:rPr lang="en-GB" sz="1400" b="1" u="sng" dirty="0" smtClean="0">
                <a:latin typeface="+mn-lt"/>
              </a:rPr>
              <a:t>Sample Task</a:t>
            </a:r>
            <a:r>
              <a:rPr lang="en-GB" sz="1400" b="1" dirty="0" smtClean="0">
                <a:latin typeface="+mn-lt"/>
              </a:rPr>
              <a:t>:</a:t>
            </a:r>
            <a:r>
              <a:rPr lang="en-GB" sz="1400" dirty="0" smtClean="0">
                <a:latin typeface="+mn-lt"/>
              </a:rPr>
              <a:t> Aero-dynamics aside (attributable to body style), what is the effect of </a:t>
            </a:r>
            <a:r>
              <a:rPr lang="en-GB" sz="1400" dirty="0">
                <a:latin typeface="+mn-lt"/>
              </a:rPr>
              <a:t>engine parameters (bore, stroke, compression_ratio, horsepower, </a:t>
            </a:r>
            <a:r>
              <a:rPr lang="en-GB" sz="1400" dirty="0" smtClean="0">
                <a:latin typeface="+mn-lt"/>
              </a:rPr>
              <a:t>peak_rpm) on the highway mpg of cars?</a:t>
            </a:r>
          </a:p>
          <a:p>
            <a:r>
              <a:rPr lang="en-GB" sz="1400" b="1" u="sng" dirty="0" smtClean="0">
                <a:latin typeface="+mn-lt"/>
              </a:rPr>
              <a:t>Solution</a:t>
            </a:r>
            <a:r>
              <a:rPr lang="en-GB" sz="1400" b="1" dirty="0" smtClean="0">
                <a:latin typeface="+mn-lt"/>
              </a:rPr>
              <a:t>:</a:t>
            </a:r>
            <a:r>
              <a:rPr lang="en-GB" sz="1400" dirty="0" smtClean="0">
                <a:latin typeface="+mn-lt"/>
              </a:rPr>
              <a:t> Build a Linear Regression model for each body style (hatchback, sedan) using the features bore, stroke, compression ration, horsepower and peak_rpm with highway_mpg as the target label.</a:t>
            </a:r>
          </a:p>
          <a:p>
            <a:r>
              <a:rPr lang="en-GB" sz="1400" dirty="0" smtClean="0">
                <a:latin typeface="+mn-lt"/>
              </a:rPr>
              <a:t>This is a data parallel task which can be executed in parallel by simply piggybacking on the MPP architecture. One segment can build a model for Hatchbacks another for Sedan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2100" y="4659483"/>
            <a:ext cx="618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D4D4D"/>
                </a:solidFill>
                <a:latin typeface="Arial"/>
                <a:ea typeface="+mn-ea"/>
                <a:cs typeface="+mn-cs"/>
              </a:rPr>
              <a:t>http://archive.ics.uci.edu/ml/datasets/Auto+MPG</a:t>
            </a:r>
          </a:p>
        </p:txBody>
      </p:sp>
    </p:spTree>
    <p:extLst>
      <p:ext uri="{BB962C8B-B14F-4D97-AF65-F5344CB8AC3E}">
        <p14:creationId xmlns:p14="http://schemas.microsoft.com/office/powerpoint/2010/main" val="3985491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Ridge Regression with </a:t>
            </a:r>
            <a:r>
              <a:rPr lang="en-GB" dirty="0" err="1"/>
              <a:t>s</a:t>
            </a:r>
            <a:r>
              <a:rPr lang="en-GB" dirty="0" err="1" smtClean="0"/>
              <a:t>cikit</a:t>
            </a:r>
            <a:r>
              <a:rPr lang="en-GB" dirty="0" smtClean="0"/>
              <a:t>-</a:t>
            </a:r>
            <a:r>
              <a:rPr lang="en-GB" dirty="0"/>
              <a:t>l</a:t>
            </a:r>
            <a:r>
              <a:rPr lang="en-GB" dirty="0" smtClean="0"/>
              <a:t>earn on PL/Python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5" y="1538305"/>
            <a:ext cx="3238725" cy="908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57" y="1538290"/>
            <a:ext cx="4381500" cy="88032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19915" y="2952753"/>
            <a:ext cx="8800642" cy="1610840"/>
            <a:chOff x="170715" y="2425701"/>
            <a:chExt cx="8800642" cy="21477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7300" y="2425701"/>
              <a:ext cx="7714057" cy="1917700"/>
            </a:xfrm>
            <a:prstGeom prst="rect">
              <a:avLst/>
            </a:prstGeom>
          </p:spPr>
        </p:pic>
        <p:sp>
          <p:nvSpPr>
            <p:cNvPr id="14" name="Right Brace 13"/>
            <p:cNvSpPr/>
            <p:nvPr/>
          </p:nvSpPr>
          <p:spPr>
            <a:xfrm rot="10800000">
              <a:off x="957268" y="3149600"/>
              <a:ext cx="261932" cy="876300"/>
            </a:xfrm>
            <a:prstGeom prst="rightBrac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715" y="3447351"/>
              <a:ext cx="706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 smtClean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Python</a:t>
              </a:r>
            </a:p>
          </p:txBody>
        </p:sp>
        <p:sp>
          <p:nvSpPr>
            <p:cNvPr id="16" name="Right Brace 15"/>
            <p:cNvSpPr/>
            <p:nvPr/>
          </p:nvSpPr>
          <p:spPr>
            <a:xfrm rot="10800000">
              <a:off x="1016577" y="2430284"/>
              <a:ext cx="165080" cy="605016"/>
            </a:xfrm>
            <a:prstGeom prst="rightBrace">
              <a:avLst>
                <a:gd name="adj1" fmla="val 10714"/>
                <a:gd name="adj2" fmla="val 50000"/>
              </a:avLst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629" y="2534734"/>
              <a:ext cx="78331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 smtClean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SQL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 smtClean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wrapper</a:t>
              </a:r>
            </a:p>
          </p:txBody>
        </p:sp>
        <p:sp>
          <p:nvSpPr>
            <p:cNvPr id="18" name="Right Brace 17"/>
            <p:cNvSpPr/>
            <p:nvPr/>
          </p:nvSpPr>
          <p:spPr>
            <a:xfrm rot="10800000">
              <a:off x="1002940" y="4099351"/>
              <a:ext cx="216259" cy="193548"/>
            </a:xfrm>
            <a:prstGeom prst="rightBrac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3264" y="3957935"/>
              <a:ext cx="78331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 smtClean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SQL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 smtClean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wrapper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86200" y="2619394"/>
            <a:ext cx="212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800000"/>
                </a:solidFill>
                <a:latin typeface="Arial"/>
                <a:ea typeface="+mn-ea"/>
                <a:cs typeface="+mn-cs"/>
              </a:rPr>
              <a:t>User Defined Function</a:t>
            </a:r>
            <a:endParaRPr lang="en-US" sz="1400" b="1" dirty="0">
              <a:solidFill>
                <a:srgbClr val="8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51000" y="1181118"/>
            <a:ext cx="212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800000"/>
                </a:solidFill>
                <a:latin typeface="Arial"/>
                <a:ea typeface="+mn-ea"/>
                <a:cs typeface="+mn-cs"/>
              </a:rPr>
              <a:t>User Defined Type</a:t>
            </a:r>
            <a:endParaRPr lang="en-US" sz="1400" b="1" dirty="0">
              <a:solidFill>
                <a:srgbClr val="8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97500" y="1181118"/>
            <a:ext cx="241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800000"/>
                </a:solidFill>
                <a:latin typeface="Arial"/>
                <a:ea typeface="+mn-ea"/>
                <a:cs typeface="+mn-cs"/>
              </a:rPr>
              <a:t>User Defined Aggregate</a:t>
            </a:r>
            <a:endParaRPr lang="en-US" sz="1400" b="1" dirty="0">
              <a:solidFill>
                <a:srgbClr val="8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3754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235807"/>
            <a:ext cx="8410575" cy="460375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87143" y="896472"/>
            <a:ext cx="7953478" cy="3655990"/>
          </a:xfrm>
        </p:spPr>
        <p:txBody>
          <a:bodyPr/>
          <a:lstStyle/>
          <a:p>
            <a:r>
              <a:rPr lang="en-US" dirty="0" smtClean="0">
                <a:cs typeface="Arial" charset="0"/>
              </a:rPr>
              <a:t>Pivotal Data Science – Introduction</a:t>
            </a:r>
          </a:p>
          <a:p>
            <a:r>
              <a:rPr lang="en-US" dirty="0" smtClean="0">
                <a:cs typeface="Arial" charset="0"/>
              </a:rPr>
              <a:t>Technology Stack</a:t>
            </a:r>
          </a:p>
          <a:p>
            <a:r>
              <a:rPr lang="en-US" dirty="0" smtClean="0">
                <a:cs typeface="Arial" charset="0"/>
              </a:rPr>
              <a:t>Python on the client</a:t>
            </a:r>
          </a:p>
          <a:p>
            <a:r>
              <a:rPr lang="en-US" dirty="0" smtClean="0">
                <a:cs typeface="Arial" charset="0"/>
              </a:rPr>
              <a:t>Python on our Big Data Platform (BDS)</a:t>
            </a:r>
          </a:p>
          <a:p>
            <a:pPr lvl="1"/>
            <a:r>
              <a:rPr lang="en-US" dirty="0" smtClean="0">
                <a:cs typeface="Arial" charset="0"/>
              </a:rPr>
              <a:t>Data Parallelism</a:t>
            </a:r>
          </a:p>
          <a:p>
            <a:pPr lvl="1"/>
            <a:r>
              <a:rPr lang="en-US" dirty="0" smtClean="0">
                <a:cs typeface="Arial" charset="0"/>
              </a:rPr>
              <a:t>Model Parallelism</a:t>
            </a:r>
          </a:p>
          <a:p>
            <a:r>
              <a:rPr lang="en-US" dirty="0" smtClean="0">
                <a:cs typeface="Arial" charset="0"/>
              </a:rPr>
              <a:t>Python on our Cloud Platform (PCF)</a:t>
            </a:r>
          </a:p>
          <a:p>
            <a:r>
              <a:rPr lang="en-US" dirty="0" smtClean="0">
                <a:cs typeface="Arial" charset="0"/>
              </a:rPr>
              <a:t>Putting it all together – demo!</a:t>
            </a:r>
          </a:p>
          <a:p>
            <a:pPr marL="0" indent="-57150">
              <a:buNone/>
            </a:pPr>
            <a:endParaRPr lang="en-US" sz="2800" dirty="0" smtClean="0">
              <a:cs typeface="Arial" charset="0"/>
            </a:endParaRPr>
          </a:p>
          <a:p>
            <a:pPr lvl="1"/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58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182580"/>
            <a:ext cx="8410575" cy="460375"/>
          </a:xfrm>
        </p:spPr>
        <p:txBody>
          <a:bodyPr>
            <a:normAutofit/>
          </a:bodyPr>
          <a:lstStyle/>
          <a:p>
            <a:r>
              <a:rPr lang="en-GB" dirty="0" smtClean="0"/>
              <a:t>PL/Python + </a:t>
            </a:r>
            <a:r>
              <a:rPr lang="en-GB" dirty="0" err="1" smtClean="0"/>
              <a:t>scikit</a:t>
            </a:r>
            <a:r>
              <a:rPr lang="en-GB" dirty="0" smtClean="0"/>
              <a:t>-learn : Model Coefficients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4" y="785830"/>
            <a:ext cx="6886935" cy="239553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77836" y="3676652"/>
            <a:ext cx="8777289" cy="723900"/>
            <a:chOff x="177800" y="5054600"/>
            <a:chExt cx="8777289" cy="96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00" y="5054600"/>
              <a:ext cx="8777289" cy="709029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422400" y="5359400"/>
              <a:ext cx="330200" cy="404229"/>
            </a:xfrm>
            <a:prstGeom prst="round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10" name="Straight Arrow Connector 9"/>
            <p:cNvCxnSpPr>
              <a:stCxn id="5" idx="2"/>
            </p:cNvCxnSpPr>
            <p:nvPr/>
          </p:nvCxnSpPr>
          <p:spPr>
            <a:xfrm>
              <a:off x="1587500" y="5763629"/>
              <a:ext cx="457200" cy="256171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981200" y="4343418"/>
            <a:ext cx="618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rgbClr val="000090"/>
                </a:solidFill>
                <a:latin typeface="Arial"/>
                <a:ea typeface="+mn-ea"/>
                <a:cs typeface="+mn-cs"/>
              </a:rPr>
              <a:t>Physical machine on the cluster in which the regression model was built</a:t>
            </a:r>
            <a:endParaRPr lang="en-US" sz="1200" b="1" dirty="0">
              <a:solidFill>
                <a:srgbClr val="000090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136900" y="3200417"/>
            <a:ext cx="0" cy="476249"/>
          </a:xfrm>
          <a:prstGeom prst="straightConnector1">
            <a:avLst/>
          </a:prstGeom>
          <a:ln>
            <a:solidFill>
              <a:srgbClr val="8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70600" y="1123950"/>
            <a:ext cx="1244600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16823" y="1008551"/>
            <a:ext cx="123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90"/>
                </a:solidFill>
                <a:latin typeface="Arial"/>
                <a:ea typeface="+mn-ea"/>
                <a:cs typeface="+mn-cs"/>
              </a:rPr>
              <a:t>Invoke UDF</a:t>
            </a:r>
            <a:endParaRPr lang="en-US" sz="1400" b="1" dirty="0">
              <a:solidFill>
                <a:srgbClr val="00009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5727700" y="1409700"/>
            <a:ext cx="127000" cy="457200"/>
          </a:xfrm>
          <a:prstGeom prst="rightBrac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4D4D4D"/>
              </a:solidFill>
              <a:latin typeface="Arial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905500" y="1628775"/>
            <a:ext cx="1409700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78702" y="1475258"/>
            <a:ext cx="138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90"/>
                </a:solidFill>
                <a:latin typeface="Arial"/>
                <a:ea typeface="+mn-ea"/>
                <a:cs typeface="+mn-cs"/>
              </a:rPr>
              <a:t>Build Feature Vector</a:t>
            </a:r>
            <a:endParaRPr lang="en-US" sz="1400" b="1" dirty="0">
              <a:solidFill>
                <a:srgbClr val="00009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0600" y="2294426"/>
            <a:ext cx="1689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90"/>
                </a:solidFill>
                <a:latin typeface="Arial"/>
                <a:ea typeface="+mn-ea"/>
                <a:cs typeface="+mn-cs"/>
              </a:rPr>
              <a:t>Choose Features</a:t>
            </a:r>
            <a:endParaRPr lang="en-US" sz="1400" b="1" dirty="0">
              <a:solidFill>
                <a:srgbClr val="000090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6610350" y="2390792"/>
            <a:ext cx="730250" cy="57523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75500" y="2882725"/>
            <a:ext cx="168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0090"/>
                </a:solidFill>
                <a:latin typeface="Arial"/>
                <a:ea typeface="+mn-ea"/>
                <a:cs typeface="+mn-cs"/>
              </a:rPr>
              <a:t>One model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90"/>
                </a:solidFill>
                <a:latin typeface="Arial"/>
                <a:ea typeface="+mn-ea"/>
                <a:cs typeface="+mn-cs"/>
              </a:rPr>
              <a:t>p</a:t>
            </a:r>
            <a:r>
              <a:rPr lang="en-US" sz="1400" b="1" dirty="0" smtClean="0">
                <a:solidFill>
                  <a:srgbClr val="000090"/>
                </a:solidFill>
                <a:latin typeface="Arial"/>
                <a:ea typeface="+mn-ea"/>
                <a:cs typeface="+mn-cs"/>
              </a:rPr>
              <a:t>er body style</a:t>
            </a:r>
            <a:endParaRPr lang="en-US" sz="1400" b="1" dirty="0">
              <a:solidFill>
                <a:srgbClr val="000090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006600" y="2988617"/>
            <a:ext cx="5372100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2724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1" y="325455"/>
            <a:ext cx="8791222" cy="460375"/>
          </a:xfrm>
        </p:spPr>
        <p:txBody>
          <a:bodyPr/>
          <a:lstStyle/>
          <a:p>
            <a:r>
              <a:rPr lang="en-GB" dirty="0" smtClean="0"/>
              <a:t>Model Parallelism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6725" y="976970"/>
            <a:ext cx="8410575" cy="3480735"/>
          </a:xfrm>
        </p:spPr>
        <p:txBody>
          <a:bodyPr/>
          <a:lstStyle/>
          <a:p>
            <a:r>
              <a:rPr lang="en-GB" dirty="0" smtClean="0"/>
              <a:t>Data Parallel computation via PL/Python libraries only allow us to run ‘n’ models in parallel.</a:t>
            </a:r>
          </a:p>
          <a:p>
            <a:r>
              <a:rPr lang="en-GB" dirty="0" smtClean="0"/>
              <a:t>This works great when we are building one model for each value of the group by column, but we need parallelized algorithms to be able to build a single model on all the available data</a:t>
            </a:r>
          </a:p>
          <a:p>
            <a:r>
              <a:rPr lang="en-GB" dirty="0" smtClean="0"/>
              <a:t>For this, we use MADlib – an open source library of parallel in-database machine learning algorithms.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9568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6725" y="201995"/>
            <a:ext cx="8410575" cy="460375"/>
          </a:xfrm>
        </p:spPr>
        <p:txBody>
          <a:bodyPr/>
          <a:lstStyle/>
          <a:p>
            <a:r>
              <a:rPr lang="en-US" sz="2800" dirty="0" smtClean="0"/>
              <a:t>MADlib : Scalable</a:t>
            </a:r>
            <a:r>
              <a:rPr lang="en-US" sz="2800" dirty="0" smtClean="0"/>
              <a:t>, in-database Machine Learning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09" y="703315"/>
            <a:ext cx="7479413" cy="38335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1067" y="4643258"/>
            <a:ext cx="656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http://vldb.org/pvldb/vol5/p1700_joehellerstein_vldb2012.pdf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7310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42" y="148831"/>
            <a:ext cx="8229600" cy="46847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Supported Platforms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217" y="3654463"/>
            <a:ext cx="2234712" cy="825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PHD</a:t>
            </a:r>
          </a:p>
          <a:p>
            <a:pPr algn="ctr"/>
            <a:r>
              <a:rPr lang="en-US" dirty="0" smtClean="0"/>
              <a:t>HDP</a:t>
            </a:r>
          </a:p>
          <a:p>
            <a:pPr algn="ctr"/>
            <a:r>
              <a:rPr lang="en-US" dirty="0" smtClean="0"/>
              <a:t>Other </a:t>
            </a:r>
            <a:r>
              <a:rPr lang="en-US" dirty="0" err="1" smtClean="0"/>
              <a:t>ODPi</a:t>
            </a:r>
            <a:r>
              <a:rPr lang="en-US" dirty="0" smtClean="0"/>
              <a:t> </a:t>
            </a:r>
            <a:r>
              <a:rPr lang="en-US" dirty="0" err="1" smtClean="0"/>
              <a:t>distros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70357"/>
          <a:stretch/>
        </p:blipFill>
        <p:spPr>
          <a:xfrm>
            <a:off x="3676381" y="2625759"/>
            <a:ext cx="1471469" cy="13059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7019" y="3941256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GPDB</a:t>
            </a:r>
            <a:endParaRPr lang="en-US" dirty="0"/>
          </a:p>
        </p:txBody>
      </p:sp>
      <p:pic>
        <p:nvPicPr>
          <p:cNvPr id="13" name="Picture 12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04" y="2743233"/>
            <a:ext cx="1170061" cy="9024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98601" y="392220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PostgreSQL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348672" y="1542669"/>
            <a:ext cx="2133" cy="54969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078519" y="2092363"/>
            <a:ext cx="4542414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91213" y="2092359"/>
            <a:ext cx="0" cy="419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349729" y="2092359"/>
            <a:ext cx="0" cy="419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20933" y="2092359"/>
            <a:ext cx="0" cy="419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Shape 87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3742" y="698693"/>
            <a:ext cx="1556912" cy="92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5038" y="2669395"/>
            <a:ext cx="1132350" cy="9055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7556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Group 2"/>
          <p:cNvGrpSpPr>
            <a:grpSpLocks/>
          </p:cNvGrpSpPr>
          <p:nvPr/>
        </p:nvGrpSpPr>
        <p:grpSpPr bwMode="auto">
          <a:xfrm>
            <a:off x="3918356" y="271463"/>
            <a:ext cx="5014913" cy="533400"/>
            <a:chOff x="3872530" y="300038"/>
            <a:chExt cx="5014295" cy="533400"/>
          </a:xfrm>
        </p:grpSpPr>
        <p:pic>
          <p:nvPicPr>
            <p:cNvPr id="36883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2530" y="367082"/>
              <a:ext cx="863600" cy="42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4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0" y="377428"/>
              <a:ext cx="884238" cy="44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5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2913" y="386954"/>
              <a:ext cx="823912" cy="446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6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9" r="48384"/>
            <a:stretch>
              <a:fillRect/>
            </a:stretch>
          </p:blipFill>
          <p:spPr bwMode="auto">
            <a:xfrm>
              <a:off x="6149975" y="371475"/>
              <a:ext cx="725488" cy="44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7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7" t="10977" r="10001" b="7977"/>
            <a:stretch>
              <a:fillRect/>
            </a:stretch>
          </p:blipFill>
          <p:spPr bwMode="auto">
            <a:xfrm>
              <a:off x="5154613" y="300038"/>
              <a:ext cx="849312" cy="51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66" name="Title 2"/>
          <p:cNvSpPr>
            <a:spLocks noGrp="1"/>
          </p:cNvSpPr>
          <p:nvPr>
            <p:ph type="title"/>
          </p:nvPr>
        </p:nvSpPr>
        <p:spPr>
          <a:xfrm>
            <a:off x="1578287" y="152423"/>
            <a:ext cx="2014394" cy="69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rmAutofit/>
          </a:bodyPr>
          <a:lstStyle/>
          <a:p>
            <a:r>
              <a:rPr lang="en-US" sz="2800" dirty="0" smtClean="0">
                <a:latin typeface="Arial" charset="0"/>
                <a:cs typeface="Arial" charset="0"/>
              </a:rPr>
              <a:t>Functions</a:t>
            </a:r>
            <a:endParaRPr lang="en-US" sz="2800" b="1" dirty="0">
              <a:latin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01559" y="1485613"/>
            <a:ext cx="2664974" cy="3131626"/>
          </a:xfrm>
          <a:prstGeom prst="rect">
            <a:avLst/>
          </a:prstGeom>
          <a:ln w="12700" cmpd="sng">
            <a:solidFill>
              <a:srgbClr val="4D4D4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457200">
              <a:defRPr/>
            </a:pPr>
            <a:r>
              <a:rPr lang="en-US" sz="1100" b="1" dirty="0" smtClean="0">
                <a:solidFill>
                  <a:srgbClr val="008881"/>
                </a:solidFill>
                <a:latin typeface="Arial"/>
              </a:rPr>
              <a:t>Supervised Learning</a:t>
            </a:r>
          </a:p>
          <a:p>
            <a:pPr algn="just" defTabSz="457200">
              <a:defRPr/>
            </a:pPr>
            <a:r>
              <a:rPr lang="en-US" sz="1100" i="1" dirty="0" smtClean="0">
                <a:solidFill>
                  <a:srgbClr val="008881"/>
                </a:solidFill>
                <a:latin typeface="Arial"/>
              </a:rPr>
              <a:t>Regression Models</a:t>
            </a:r>
            <a:endParaRPr lang="en-US" sz="1100" i="1" dirty="0">
              <a:solidFill>
                <a:srgbClr val="008881"/>
              </a:solidFill>
              <a:latin typeface="Arial"/>
            </a:endParaRP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050" dirty="0" smtClean="0">
                <a:solidFill>
                  <a:srgbClr val="4D4D4D"/>
                </a:solidFill>
                <a:latin typeface="Arial"/>
              </a:rPr>
              <a:t>Cox </a:t>
            </a:r>
            <a:r>
              <a:rPr lang="en-US" sz="1050" dirty="0">
                <a:solidFill>
                  <a:srgbClr val="4D4D4D"/>
                </a:solidFill>
                <a:latin typeface="Arial"/>
              </a:rPr>
              <a:t>Proportional Hazards Regression</a:t>
            </a: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>
                <a:solidFill>
                  <a:srgbClr val="4D4D4D"/>
                </a:solidFill>
                <a:latin typeface="Arial"/>
              </a:rPr>
              <a:t>Elastic Net Regularization</a:t>
            </a: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Generalized Linear Models</a:t>
            </a: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Linear </a:t>
            </a:r>
            <a:r>
              <a:rPr lang="en-US" sz="1100" dirty="0">
                <a:solidFill>
                  <a:srgbClr val="4D4D4D"/>
                </a:solidFill>
                <a:latin typeface="Arial"/>
              </a:rPr>
              <a:t>Regression</a:t>
            </a: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>
                <a:solidFill>
                  <a:srgbClr val="4D4D4D"/>
                </a:solidFill>
                <a:latin typeface="Arial"/>
              </a:rPr>
              <a:t>Logistic </a:t>
            </a: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Regression</a:t>
            </a: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>
                <a:solidFill>
                  <a:srgbClr val="4D4D4D"/>
                </a:solidFill>
                <a:latin typeface="Arial"/>
              </a:rPr>
              <a:t>Marginal </a:t>
            </a: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Effects</a:t>
            </a: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Multinomial Regression</a:t>
            </a: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Ordinal Regression</a:t>
            </a:r>
            <a:endParaRPr lang="en-US" sz="1100" dirty="0">
              <a:solidFill>
                <a:srgbClr val="4D4D4D"/>
              </a:solidFill>
              <a:latin typeface="Arial"/>
            </a:endParaRP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Robust Variance, Clustered Variance</a:t>
            </a: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Support Vector </a:t>
            </a: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Machines</a:t>
            </a:r>
            <a:endParaRPr lang="en-US" sz="1100" dirty="0" smtClean="0">
              <a:solidFill>
                <a:srgbClr val="4D4D4D"/>
              </a:solidFill>
              <a:latin typeface="Arial"/>
            </a:endParaRPr>
          </a:p>
          <a:p>
            <a:pPr algn="just" defTabSz="457200">
              <a:defRPr/>
            </a:pPr>
            <a:r>
              <a:rPr lang="en-US" sz="1100" i="1" dirty="0" smtClean="0">
                <a:solidFill>
                  <a:srgbClr val="008881"/>
                </a:solidFill>
                <a:latin typeface="Arial"/>
              </a:rPr>
              <a:t>Tree Methods</a:t>
            </a:r>
            <a:endParaRPr lang="en-US" sz="1100" i="1" dirty="0">
              <a:solidFill>
                <a:srgbClr val="008881"/>
              </a:solidFill>
              <a:latin typeface="Arial"/>
            </a:endParaRP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Decision Tree</a:t>
            </a: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Random </a:t>
            </a: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Forest</a:t>
            </a:r>
            <a:endParaRPr lang="en-US" sz="1100" dirty="0" smtClean="0">
              <a:solidFill>
                <a:srgbClr val="4D4D4D"/>
              </a:solidFill>
              <a:latin typeface="Arial"/>
            </a:endParaRPr>
          </a:p>
          <a:p>
            <a:pPr algn="just" defTabSz="457200">
              <a:defRPr/>
            </a:pPr>
            <a:r>
              <a:rPr lang="en-US" sz="1100" i="1" dirty="0" smtClean="0">
                <a:solidFill>
                  <a:srgbClr val="008881"/>
                </a:solidFill>
                <a:latin typeface="Arial"/>
              </a:rPr>
              <a:t>Other Methods</a:t>
            </a:r>
            <a:endParaRPr lang="en-US" sz="1100" i="1" dirty="0">
              <a:solidFill>
                <a:srgbClr val="008881"/>
              </a:solidFill>
              <a:latin typeface="Arial"/>
            </a:endParaRP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Conditional Random Field</a:t>
            </a:r>
          </a:p>
          <a:p>
            <a:pPr marL="171450" indent="-171450" algn="just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Naïve </a:t>
            </a: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Bayes</a:t>
            </a:r>
            <a:endParaRPr lang="en-US" sz="1100" dirty="0" smtClean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22776" y="1485628"/>
            <a:ext cx="2512287" cy="769441"/>
          </a:xfrm>
          <a:prstGeom prst="rect">
            <a:avLst/>
          </a:prstGeom>
          <a:ln w="12700" cmpd="sng"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sz="1100" b="1" dirty="0" smtClean="0">
                <a:solidFill>
                  <a:srgbClr val="008881"/>
                </a:solidFill>
              </a:rPr>
              <a:t>Unsupervised Learning</a:t>
            </a:r>
            <a:endParaRPr lang="en-US" sz="1100" b="1" dirty="0">
              <a:solidFill>
                <a:srgbClr val="008881"/>
              </a:solidFill>
            </a:endParaRP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</a:rPr>
              <a:t>Association </a:t>
            </a:r>
            <a:r>
              <a:rPr lang="en-US" sz="1100" dirty="0">
                <a:solidFill>
                  <a:srgbClr val="4D4D4D"/>
                </a:solidFill>
              </a:rPr>
              <a:t>Rules (</a:t>
            </a:r>
            <a:r>
              <a:rPr lang="en-US" sz="1100" dirty="0" smtClean="0">
                <a:solidFill>
                  <a:srgbClr val="4D4D4D"/>
                </a:solidFill>
              </a:rPr>
              <a:t>Apriori)</a:t>
            </a:r>
            <a:endParaRPr lang="en-US" sz="1100" dirty="0">
              <a:solidFill>
                <a:srgbClr val="4D4D4D"/>
              </a:solidFill>
            </a:endParaRP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</a:rPr>
              <a:t>Clustering (K-</a:t>
            </a:r>
            <a:r>
              <a:rPr lang="en-US" sz="1100" dirty="0">
                <a:solidFill>
                  <a:srgbClr val="4D4D4D"/>
                </a:solidFill>
              </a:rPr>
              <a:t>m</a:t>
            </a:r>
            <a:r>
              <a:rPr lang="en-US" sz="1100" dirty="0" smtClean="0">
                <a:solidFill>
                  <a:srgbClr val="4D4D4D"/>
                </a:solidFill>
              </a:rPr>
              <a:t>eans</a:t>
            </a:r>
            <a:r>
              <a:rPr lang="en-US" sz="1100" dirty="0">
                <a:solidFill>
                  <a:srgbClr val="4D4D4D"/>
                </a:solidFill>
              </a:rPr>
              <a:t>) </a:t>
            </a:r>
            <a:endParaRPr lang="en-US" sz="1100" dirty="0" smtClean="0">
              <a:solidFill>
                <a:srgbClr val="4D4D4D"/>
              </a:solidFill>
            </a:endParaRP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>
                <a:solidFill>
                  <a:srgbClr val="4D4D4D"/>
                </a:solidFill>
              </a:rPr>
              <a:t>Topic Modeling (LDA</a:t>
            </a:r>
            <a:r>
              <a:rPr lang="en-US" sz="1100" dirty="0" smtClean="0">
                <a:solidFill>
                  <a:srgbClr val="4D4D4D"/>
                </a:solidFill>
              </a:rPr>
              <a:t>)</a:t>
            </a:r>
            <a:endParaRPr lang="en-US" sz="1100" dirty="0">
              <a:solidFill>
                <a:srgbClr val="4D4D4D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79891" y="3024361"/>
            <a:ext cx="2728483" cy="1615827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sz="1100" b="1" dirty="0" smtClean="0">
                <a:solidFill>
                  <a:srgbClr val="008881"/>
                </a:solidFill>
              </a:rPr>
              <a:t>Statistics</a:t>
            </a:r>
          </a:p>
          <a:p>
            <a:pPr defTabSz="457200">
              <a:defRPr/>
            </a:pPr>
            <a:r>
              <a:rPr lang="en-US" sz="1100" i="1" dirty="0" smtClean="0">
                <a:solidFill>
                  <a:srgbClr val="008881"/>
                </a:solidFill>
              </a:rPr>
              <a:t>Descriptive</a:t>
            </a:r>
            <a:endParaRPr lang="en-US" sz="1100" b="1" dirty="0" smtClean="0">
              <a:solidFill>
                <a:srgbClr val="008881"/>
              </a:solidFill>
            </a:endParaRP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</a:rPr>
              <a:t>Cardinality Estimators</a:t>
            </a:r>
            <a:endParaRPr lang="en-US" sz="1100" dirty="0">
              <a:solidFill>
                <a:srgbClr val="4D4D4D"/>
              </a:solidFill>
            </a:endParaRP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</a:rPr>
              <a:t>Correlation</a:t>
            </a:r>
            <a:endParaRPr lang="en-US" sz="1100" dirty="0">
              <a:solidFill>
                <a:srgbClr val="4D4D4D"/>
              </a:solidFill>
            </a:endParaRP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</a:rPr>
              <a:t>Summary</a:t>
            </a:r>
            <a:endParaRPr lang="en-US" sz="1100" dirty="0" smtClean="0">
              <a:solidFill>
                <a:srgbClr val="4D4D4D"/>
              </a:solidFill>
            </a:endParaRPr>
          </a:p>
          <a:p>
            <a:pPr defTabSz="457200">
              <a:defRPr/>
            </a:pPr>
            <a:r>
              <a:rPr lang="en-US" sz="1100" i="1" dirty="0" smtClean="0">
                <a:solidFill>
                  <a:srgbClr val="008881"/>
                </a:solidFill>
              </a:rPr>
              <a:t>Inferential</a:t>
            </a:r>
            <a:endParaRPr lang="en-US" sz="1100" i="1" dirty="0">
              <a:solidFill>
                <a:srgbClr val="008881"/>
              </a:solidFill>
            </a:endParaRP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</a:rPr>
              <a:t>Hypothesis </a:t>
            </a:r>
            <a:r>
              <a:rPr lang="en-US" sz="1100" dirty="0" smtClean="0">
                <a:solidFill>
                  <a:srgbClr val="4D4D4D"/>
                </a:solidFill>
              </a:rPr>
              <a:t>Tests</a:t>
            </a:r>
            <a:endParaRPr lang="en-US" sz="1100" dirty="0" smtClean="0">
              <a:solidFill>
                <a:srgbClr val="4D4D4D"/>
              </a:solidFill>
            </a:endParaRPr>
          </a:p>
          <a:p>
            <a:pPr defTabSz="457200">
              <a:defRPr/>
            </a:pPr>
            <a:r>
              <a:rPr lang="en-US" sz="1100" i="1" dirty="0" smtClean="0">
                <a:solidFill>
                  <a:srgbClr val="008881"/>
                </a:solidFill>
              </a:rPr>
              <a:t>Other Statistics</a:t>
            </a:r>
            <a:endParaRPr lang="en-US" sz="1100" i="1" dirty="0">
              <a:solidFill>
                <a:srgbClr val="008881"/>
              </a:solidFill>
            </a:endParaRP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</a:rPr>
              <a:t>Probability Functions </a:t>
            </a:r>
            <a:endParaRPr lang="en-US" sz="1100" dirty="0">
              <a:solidFill>
                <a:srgbClr val="4D4D4D"/>
              </a:solidFill>
            </a:endParaRPr>
          </a:p>
        </p:txBody>
      </p:sp>
      <p:sp>
        <p:nvSpPr>
          <p:cNvPr id="36872" name="Rectangle 25"/>
          <p:cNvSpPr>
            <a:spLocks noChangeArrowheads="1"/>
          </p:cNvSpPr>
          <p:nvPr/>
        </p:nvSpPr>
        <p:spPr bwMode="auto">
          <a:xfrm>
            <a:off x="3322776" y="3482759"/>
            <a:ext cx="2512287" cy="1107996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defTabSz="457200"/>
            <a:r>
              <a:rPr lang="en-US" sz="1100" b="1" dirty="0" smtClean="0">
                <a:solidFill>
                  <a:srgbClr val="008881"/>
                </a:solidFill>
              </a:rPr>
              <a:t>Other Modules</a:t>
            </a:r>
            <a:endParaRPr lang="en-US" sz="1100" dirty="0" smtClean="0">
              <a:solidFill>
                <a:srgbClr val="008881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100" dirty="0" smtClean="0">
                <a:solidFill>
                  <a:srgbClr val="4D4D4D"/>
                </a:solidFill>
              </a:rPr>
              <a:t>Conjugate Gradient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100" dirty="0" smtClean="0">
                <a:solidFill>
                  <a:srgbClr val="4D4D4D"/>
                </a:solidFill>
              </a:rPr>
              <a:t>Linear Solvers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100" dirty="0" smtClean="0">
                <a:solidFill>
                  <a:srgbClr val="4D4D4D"/>
                </a:solidFill>
              </a:rPr>
              <a:t>PMML Export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100" dirty="0" smtClean="0">
                <a:solidFill>
                  <a:srgbClr val="4D4D4D"/>
                </a:solidFill>
              </a:rPr>
              <a:t>Random Sampling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100" dirty="0" smtClean="0">
                <a:solidFill>
                  <a:srgbClr val="4D4D4D"/>
                </a:solidFill>
              </a:rPr>
              <a:t>Term Frequency for Text</a:t>
            </a:r>
            <a:endParaRPr lang="en-US" sz="1100" dirty="0">
              <a:solidFill>
                <a:srgbClr val="4D4D4D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322776" y="2349008"/>
            <a:ext cx="2512287" cy="430887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sz="1100" b="1" dirty="0" smtClean="0">
                <a:solidFill>
                  <a:srgbClr val="008881"/>
                </a:solidFill>
                <a:latin typeface="Arial"/>
              </a:rPr>
              <a:t>Time Series</a:t>
            </a: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ARIMA</a:t>
            </a:r>
            <a:endParaRPr lang="en-US" sz="11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090" y="4755091"/>
            <a:ext cx="851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100" b="1" i="1" dirty="0" smtClean="0">
                <a:solidFill>
                  <a:schemeClr val="bg1"/>
                </a:solidFill>
              </a:rPr>
              <a:t>Aug 2015</a:t>
            </a:r>
            <a:endParaRPr lang="en-US" sz="1100" b="1" i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979876" y="1485614"/>
            <a:ext cx="2751799" cy="144655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sz="1100" b="1" dirty="0" smtClean="0">
                <a:solidFill>
                  <a:srgbClr val="008881"/>
                </a:solidFill>
                <a:latin typeface="Arial"/>
              </a:rPr>
              <a:t>Data Types and Transformations</a:t>
            </a:r>
            <a:endParaRPr lang="en-US" sz="1100" dirty="0" smtClean="0">
              <a:solidFill>
                <a:srgbClr val="008881"/>
              </a:solidFill>
              <a:latin typeface="Arial"/>
            </a:endParaRP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Array Operations</a:t>
            </a: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>
                <a:solidFill>
                  <a:srgbClr val="4D4D4D"/>
                </a:solidFill>
                <a:latin typeface="Arial"/>
              </a:rPr>
              <a:t>Dimensionality </a:t>
            </a: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Reduction (PCA)</a:t>
            </a: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>
                <a:solidFill>
                  <a:srgbClr val="4D4D4D"/>
                </a:solidFill>
                <a:latin typeface="Arial"/>
              </a:rPr>
              <a:t>Encoding Categorical </a:t>
            </a: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Variables</a:t>
            </a: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Matrix Operations</a:t>
            </a: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Matrix Factorization (SVD, Low Rank)</a:t>
            </a: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Norms and Distance Functions</a:t>
            </a: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Sparse Vectors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322776" y="2894022"/>
            <a:ext cx="2512287" cy="430887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sz="1100" b="1" dirty="0" smtClean="0">
                <a:solidFill>
                  <a:srgbClr val="008881"/>
                </a:solidFill>
                <a:latin typeface="Arial"/>
              </a:rPr>
              <a:t>Model Evaluation</a:t>
            </a:r>
          </a:p>
          <a:p>
            <a:pPr marL="171450" indent="-171450" defTabSz="457200">
              <a:buFont typeface="Arial"/>
              <a:buChar char="•"/>
              <a:defRPr/>
            </a:pPr>
            <a:r>
              <a:rPr lang="en-US" sz="1100" dirty="0" smtClean="0">
                <a:solidFill>
                  <a:srgbClr val="4D4D4D"/>
                </a:solidFill>
                <a:latin typeface="Arial"/>
              </a:rPr>
              <a:t>Cross Validation</a:t>
            </a:r>
            <a:endParaRPr lang="en-US" sz="11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01559" y="1072243"/>
            <a:ext cx="8149898" cy="320675"/>
          </a:xfrm>
          <a:prstGeom prst="rect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dirty="0">
                <a:solidFill>
                  <a:srgbClr val="FFFFFF"/>
                </a:solidFill>
                <a:latin typeface="Arial"/>
              </a:rPr>
              <a:t>Predictive </a:t>
            </a:r>
            <a:r>
              <a:rPr lang="en-US" dirty="0" smtClean="0">
                <a:solidFill>
                  <a:srgbClr val="FFFFFF"/>
                </a:solidFill>
                <a:latin typeface="Arial"/>
              </a:rPr>
              <a:t>Analytics Library </a:t>
            </a: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" name="Shape 87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168" y="161255"/>
            <a:ext cx="1370090" cy="81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2668470" y="4668913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332868" y="67348"/>
            <a:ext cx="8229600" cy="55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00657" y="705495"/>
            <a:ext cx="8242098" cy="3792036"/>
            <a:chOff x="716117" y="1744287"/>
            <a:chExt cx="8242098" cy="4293091"/>
          </a:xfrm>
        </p:grpSpPr>
        <p:sp>
          <p:nvSpPr>
            <p:cNvPr id="5" name="Rectangle 4"/>
            <p:cNvSpPr/>
            <p:nvPr/>
          </p:nvSpPr>
          <p:spPr>
            <a:xfrm>
              <a:off x="2316829" y="5325541"/>
              <a:ext cx="3749006" cy="7118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b="1" dirty="0" smtClean="0">
                  <a:solidFill>
                    <a:srgbClr val="4D4D4D"/>
                  </a:solidFill>
                  <a:latin typeface="Arial"/>
                </a:rPr>
                <a:t>C API</a:t>
              </a:r>
            </a:p>
            <a:p>
              <a:pPr algn="ctr" defTabSz="457200"/>
              <a:r>
                <a:rPr lang="en-US" dirty="0" smtClean="0">
                  <a:solidFill>
                    <a:srgbClr val="4D4D4D"/>
                  </a:solidFill>
                  <a:latin typeface="Arial"/>
                </a:rPr>
                <a:t>(Greenplum</a:t>
              </a:r>
              <a:r>
                <a:rPr lang="en-US" dirty="0" smtClean="0">
                  <a:solidFill>
                    <a:srgbClr val="4D4D4D"/>
                  </a:solidFill>
                  <a:latin typeface="Arial"/>
                </a:rPr>
                <a:t>, PostgreSQL, HAWQ)</a:t>
              </a:r>
              <a:endParaRPr lang="en-US" dirty="0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16829" y="4281515"/>
              <a:ext cx="3749006" cy="90166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b="1" dirty="0" smtClean="0">
                  <a:solidFill>
                    <a:srgbClr val="4D4D4D"/>
                  </a:solidFill>
                  <a:latin typeface="Arial"/>
                </a:rPr>
                <a:t>Low-level Abstraction Layer</a:t>
              </a:r>
            </a:p>
            <a:p>
              <a:pPr algn="ctr" defTabSz="457200"/>
              <a:r>
                <a:rPr lang="en-US" dirty="0" smtClean="0">
                  <a:solidFill>
                    <a:srgbClr val="4D4D4D"/>
                  </a:solidFill>
                  <a:latin typeface="Arial"/>
                </a:rPr>
                <a:t>(array operations, </a:t>
              </a:r>
            </a:p>
            <a:p>
              <a:pPr algn="ctr" defTabSz="457200"/>
              <a:r>
                <a:rPr lang="en-US" dirty="0" smtClean="0">
                  <a:solidFill>
                    <a:srgbClr val="4D4D4D"/>
                  </a:solidFill>
                  <a:latin typeface="Arial"/>
                </a:rPr>
                <a:t>C</a:t>
              </a:r>
              <a:r>
                <a:rPr lang="en-US" dirty="0">
                  <a:solidFill>
                    <a:srgbClr val="4D4D4D"/>
                  </a:solidFill>
                  <a:latin typeface="Arial"/>
                </a:rPr>
                <a:t>++ </a:t>
              </a:r>
              <a:r>
                <a:rPr lang="en-US" dirty="0" smtClean="0">
                  <a:solidFill>
                    <a:srgbClr val="4D4D4D"/>
                  </a:solidFill>
                  <a:latin typeface="Arial"/>
                </a:rPr>
                <a:t>to DB type-bridge, …)</a:t>
              </a:r>
              <a:endParaRPr lang="en-US" dirty="0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16117" y="2383284"/>
              <a:ext cx="1458345" cy="36540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b="1" dirty="0">
                  <a:solidFill>
                    <a:srgbClr val="4D4D4D"/>
                  </a:solidFill>
                  <a:latin typeface="Arial"/>
                </a:rPr>
                <a:t>RDBMS</a:t>
              </a:r>
              <a:endParaRPr lang="en-US" b="1" dirty="0" smtClean="0">
                <a:solidFill>
                  <a:srgbClr val="4D4D4D"/>
                </a:solidFill>
                <a:latin typeface="Arial"/>
              </a:endParaRPr>
            </a:p>
            <a:p>
              <a:pPr algn="ctr" defTabSz="457200"/>
              <a:r>
                <a:rPr lang="en-US" b="1" dirty="0" smtClean="0">
                  <a:solidFill>
                    <a:srgbClr val="4D4D4D"/>
                  </a:solidFill>
                  <a:latin typeface="Arial"/>
                </a:rPr>
                <a:t>Built-in Functions</a:t>
              </a:r>
              <a:endParaRPr lang="en-US" b="1" dirty="0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6117" y="1820490"/>
              <a:ext cx="5349717" cy="42042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b="1" dirty="0" smtClean="0">
                  <a:solidFill>
                    <a:srgbClr val="FFFFFF"/>
                  </a:solidFill>
                  <a:latin typeface="Arial"/>
                </a:rPr>
                <a:t>User Interface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316828" y="2383284"/>
              <a:ext cx="3749007" cy="71183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b="1" dirty="0" smtClean="0">
                  <a:solidFill>
                    <a:srgbClr val="4D4D4D"/>
                  </a:solidFill>
                  <a:latin typeface="Arial"/>
                </a:rPr>
                <a:t>High-level Iteration Layer</a:t>
              </a:r>
              <a:endParaRPr lang="en-US" b="1" dirty="0">
                <a:solidFill>
                  <a:srgbClr val="4D4D4D"/>
                </a:solidFill>
                <a:latin typeface="Arial"/>
              </a:endParaRPr>
            </a:p>
            <a:p>
              <a:pPr algn="ctr" defTabSz="457200"/>
              <a:r>
                <a:rPr lang="en-US" dirty="0" smtClean="0">
                  <a:solidFill>
                    <a:srgbClr val="4D4D4D"/>
                  </a:solidFill>
                  <a:latin typeface="Arial"/>
                </a:rPr>
                <a:t>(iteration controller, …)</a:t>
              </a:r>
              <a:endParaRPr lang="en-US" dirty="0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16829" y="3237488"/>
              <a:ext cx="3749006" cy="94911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b="1" dirty="0" smtClean="0">
                  <a:solidFill>
                    <a:srgbClr val="000000"/>
                  </a:solidFill>
                  <a:latin typeface="Arial"/>
                </a:rPr>
                <a:t>Functions for Inner Loops</a:t>
              </a:r>
              <a:endParaRPr lang="en-US" b="1" dirty="0">
                <a:solidFill>
                  <a:srgbClr val="000000"/>
                </a:solidFill>
                <a:latin typeface="Arial"/>
              </a:endParaRPr>
            </a:p>
            <a:p>
              <a:pPr algn="ctr" defTabSz="457200"/>
              <a:r>
                <a:rPr lang="en-US" dirty="0" smtClean="0">
                  <a:solidFill>
                    <a:srgbClr val="000000"/>
                  </a:solidFill>
                  <a:latin typeface="Arial"/>
                </a:rPr>
                <a:t>(implements ML logic)</a:t>
              </a:r>
              <a:endParaRPr lang="en-US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55658" y="2383284"/>
              <a:ext cx="1138938" cy="71183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defTabSz="457200"/>
              <a:r>
                <a:rPr lang="en-US" sz="2000" b="1" dirty="0" smtClean="0">
                  <a:solidFill>
                    <a:srgbClr val="4D4D4D"/>
                  </a:solidFill>
                </a:rPr>
                <a:t>Python</a:t>
              </a:r>
              <a:endParaRPr lang="en-US" sz="2000" b="1" dirty="0">
                <a:solidFill>
                  <a:srgbClr val="4D4D4D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55658" y="1744287"/>
              <a:ext cx="2702557" cy="53265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defTabSz="457200"/>
              <a:r>
                <a:rPr lang="en-US" sz="2000" b="1" dirty="0" smtClean="0">
                  <a:solidFill>
                    <a:srgbClr val="4D4D4D"/>
                  </a:solidFill>
                </a:rPr>
                <a:t>SQL</a:t>
              </a:r>
              <a:endParaRPr lang="en-US" sz="2000" b="1" dirty="0">
                <a:solidFill>
                  <a:srgbClr val="4D4D4D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255659" y="3261215"/>
              <a:ext cx="1328762" cy="1850775"/>
              <a:chOff x="24231600" y="31280099"/>
              <a:chExt cx="2133600" cy="29718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4993600" y="32444769"/>
                <a:ext cx="1371600" cy="727349"/>
              </a:xfrm>
              <a:prstGeom prst="rect">
                <a:avLst/>
              </a:prstGeom>
              <a:noFill/>
              <a:ln w="381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2000" b="1" dirty="0" smtClean="0">
                    <a:solidFill>
                      <a:srgbClr val="4D4D4D"/>
                    </a:solidFill>
                  </a:rPr>
                  <a:t>C++</a:t>
                </a:r>
                <a:endParaRPr lang="en-US" sz="2000" b="1" dirty="0">
                  <a:solidFill>
                    <a:srgbClr val="4D4D4D"/>
                  </a:solidFill>
                </a:endParaRPr>
              </a:p>
            </p:txBody>
          </p:sp>
          <p:sp>
            <p:nvSpPr>
              <p:cNvPr id="17" name="Right Brace 16"/>
              <p:cNvSpPr/>
              <p:nvPr/>
            </p:nvSpPr>
            <p:spPr bwMode="auto">
              <a:xfrm>
                <a:off x="24231600" y="31280099"/>
                <a:ext cx="762000" cy="2971800"/>
              </a:xfrm>
              <a:prstGeom prst="rightBrac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5538788"/>
                <a:endParaRPr lang="en-US" sz="8000">
                  <a:solidFill>
                    <a:srgbClr val="4D4D4D"/>
                  </a:solidFill>
                  <a:cs typeface="Arial" charset="0"/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7638008" y="3280557"/>
            <a:ext cx="74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Eigen</a:t>
            </a:r>
            <a:endParaRPr lang="en-US" sz="14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0" y="2442110"/>
            <a:ext cx="917266" cy="9326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2552701"/>
            <a:ext cx="25400" cy="25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2552701"/>
            <a:ext cx="25400" cy="25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2552701"/>
            <a:ext cx="25400" cy="25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820" y="2063572"/>
            <a:ext cx="1486609" cy="4574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68470" y="4668913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6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21" y="254907"/>
            <a:ext cx="8791222" cy="4603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Convex optimization framework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9" y="1765371"/>
            <a:ext cx="3868849" cy="2274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041" y="889756"/>
            <a:ext cx="813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D4D4D"/>
                </a:solidFill>
              </a:rPr>
              <a:t>Each step has an analytical formulation  that can be performed in parallel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21781" y="1800685"/>
            <a:ext cx="15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685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443" y="1648288"/>
            <a:ext cx="2896160" cy="27232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388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40178" y="705786"/>
            <a:ext cx="6375222" cy="3923364"/>
          </a:xfrm>
        </p:spPr>
        <p:txBody>
          <a:bodyPr/>
          <a:lstStyle/>
          <a:p>
            <a:pPr marL="349250" indent="-233363" defTabSz="111125" eaLnBrk="0" hangingPunc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i="1" dirty="0" smtClean="0"/>
              <a:t>k</a:t>
            </a:r>
            <a:r>
              <a:rPr lang="en-US" dirty="0" smtClean="0"/>
              <a:t>-means clustering:</a:t>
            </a:r>
          </a:p>
          <a:p>
            <a:pPr marL="573087" indent="-457200" defTabSz="111125">
              <a:spcBef>
                <a:spcPts val="600"/>
              </a:spcBef>
              <a:spcAft>
                <a:spcPts val="300"/>
              </a:spcAft>
            </a:pPr>
            <a:r>
              <a:rPr lang="en-US" dirty="0"/>
              <a:t>finding items that are similar within an </a:t>
            </a:r>
            <a:r>
              <a:rPr lang="en-US" i="1" dirty="0"/>
              <a:t>n</a:t>
            </a:r>
            <a:r>
              <a:rPr lang="en-US" dirty="0"/>
              <a:t>-dimensional space</a:t>
            </a:r>
            <a:endParaRPr lang="en-US" dirty="0" smtClean="0"/>
          </a:p>
          <a:p>
            <a:pPr marL="573087" indent="-457200" defTabSz="111125">
              <a:spcBef>
                <a:spcPts val="600"/>
              </a:spcBef>
              <a:spcAft>
                <a:spcPts val="300"/>
              </a:spcAft>
            </a:pPr>
            <a:r>
              <a:rPr lang="en-US" dirty="0" smtClean="0"/>
              <a:t>Lloyd’s local-search heuristic works well in practice</a:t>
            </a:r>
          </a:p>
          <a:p>
            <a:pPr marL="573087" indent="-457200" defTabSz="111125">
              <a:spcBef>
                <a:spcPts val="600"/>
              </a:spcBef>
              <a:spcAft>
                <a:spcPts val="300"/>
              </a:spcAft>
            </a:pPr>
            <a:r>
              <a:rPr lang="en-US" dirty="0" smtClean="0"/>
              <a:t>Two fundamental steps:</a:t>
            </a:r>
          </a:p>
          <a:p>
            <a:pPr marL="973137" lvl="1" indent="-457200" defTabSz="111125" eaLnBrk="0" hangingPunct="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Assign each point to its closest centroid</a:t>
            </a:r>
          </a:p>
          <a:p>
            <a:pPr marL="973137" lvl="1" indent="-457200" defTabSz="111125" eaLnBrk="0" hangingPunct="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Move each centroid to the barycenter/mean of all points currently assigned to 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14450"/>
            <a:ext cx="2514600" cy="1885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5" y="3486150"/>
            <a:ext cx="1553869" cy="314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5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6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4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68868" y="1950619"/>
            <a:ext cx="7519050" cy="507831"/>
          </a:xfrm>
        </p:spPr>
        <p:txBody>
          <a:bodyPr/>
          <a:lstStyle/>
          <a:p>
            <a:pPr algn="ctr"/>
            <a:r>
              <a:rPr lang="en-US" sz="3600" dirty="0" smtClean="0"/>
              <a:t>Pivotal Data Science – Introduction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87696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6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0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4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68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093"/>
            <a:ext cx="8229600" cy="731635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85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/>
          <a:lstStyle/>
          <a:p>
            <a:r>
              <a:rPr lang="en-US" dirty="0" smtClean="0"/>
              <a:t>What are our customers saying about us?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2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154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881"/>
                </a:solidFill>
              </a:rPr>
              <a:t>What are our customers saying about us?</a:t>
            </a:r>
            <a:endParaRPr lang="en-US" dirty="0">
              <a:solidFill>
                <a:srgbClr val="00888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93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xfrm>
            <a:off x="234663" y="129025"/>
            <a:ext cx="8410575" cy="460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3200" b="0" i="0" u="none" strike="noStrike" cap="none" baseline="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Pivotal Data </a:t>
            </a:r>
            <a:r>
              <a:rPr lang="en-US" sz="3200" b="0" i="0" u="none" strike="noStrike" cap="none" baseline="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lang="en" sz="3200" b="0" i="0" u="none" strike="noStrike" cap="none" baseline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Shape 767"/>
          <p:cNvSpPr txBox="1">
            <a:spLocks noGrp="1"/>
          </p:cNvSpPr>
          <p:nvPr>
            <p:ph sz="quarter" idx="10"/>
          </p:nvPr>
        </p:nvSpPr>
        <p:spPr>
          <a:xfrm>
            <a:off x="358248" y="820445"/>
            <a:ext cx="4608278" cy="34156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 sz="1800" b="1" i="0" u="none" strike="noStrike" cap="none" baseline="0" dirty="0" smtClean="0">
                <a:ea typeface="Arial"/>
                <a:sym typeface="Arial"/>
              </a:rPr>
              <a:t>Our Charter: </a:t>
            </a:r>
            <a:endParaRPr lang="en-US" sz="1800" b="1" dirty="0" smtClean="0">
              <a:ea typeface="Arial"/>
              <a:sym typeface="Arial"/>
            </a:endParaRPr>
          </a:p>
          <a:p>
            <a:pPr marL="0" marR="0" lvl="0" indent="0" algn="l" rtl="0"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 sz="14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Pivotal Data </a:t>
            </a:r>
            <a:r>
              <a:rPr lang="en-US" sz="14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Science </a:t>
            </a:r>
            <a:r>
              <a:rPr lang="en" sz="14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is Pivotal’s </a:t>
            </a:r>
            <a:r>
              <a:rPr lang="en" sz="1400" i="1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differentiated</a:t>
            </a:r>
            <a:r>
              <a:rPr lang="en" sz="14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1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highly opinionated</a:t>
            </a:r>
            <a:r>
              <a:rPr lang="en" sz="14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 data-centric service delivery organization</a:t>
            </a:r>
            <a:r>
              <a:rPr lang="en-US" sz="1400" dirty="0">
                <a:ea typeface="Arial"/>
                <a:sym typeface="Arial"/>
              </a:rPr>
              <a:t> </a:t>
            </a:r>
            <a:r>
              <a:rPr lang="en-US" sz="1400" dirty="0" smtClean="0">
                <a:ea typeface="Arial"/>
                <a:sym typeface="Arial"/>
              </a:rPr>
              <a:t>(part of Pivotal Labs)</a:t>
            </a:r>
            <a:endParaRPr lang="en" sz="200" b="0" i="0" u="none" strike="noStrike" cap="none" baseline="0" dirty="0" smtClean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 sz="1800" b="1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Our Goals:</a:t>
            </a:r>
            <a:r>
              <a:rPr lang="en" sz="18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800" b="0" i="0" u="none" strike="noStrike" cap="none" baseline="0" dirty="0" smtClean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smtClean="0">
                <a:ea typeface="Arial"/>
                <a:sym typeface="Arial"/>
              </a:rPr>
              <a:t>Expedite customer time-to-value and ROI,</a:t>
            </a:r>
            <a:r>
              <a:rPr lang="en-US" sz="1400" b="0" i="0" u="none" strike="noStrike" cap="none" dirty="0" smtClean="0">
                <a:ea typeface="Arial"/>
                <a:sym typeface="Arial"/>
              </a:rPr>
              <a:t> by driving business-aligned innovation and solutions assurance within Pivotal’s Data Fabric technologies.</a:t>
            </a:r>
            <a:endParaRPr lang="en-US" sz="1400" b="0" i="0" u="none" strike="noStrike" cap="none" baseline="0" dirty="0" smtClean="0">
              <a:ea typeface="Arial"/>
              <a:sym typeface="Arial"/>
            </a:endParaRPr>
          </a:p>
          <a:p>
            <a:pPr marL="0" marR="0" lvl="0" indent="0" algn="l" rtl="0"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 sz="1400" b="0" i="0" u="none" strike="noStrike" cap="none" baseline="0" dirty="0" smtClean="0">
                <a:ea typeface="Arial"/>
                <a:sym typeface="Arial"/>
              </a:rPr>
              <a:t>Drive customer </a:t>
            </a:r>
            <a:r>
              <a:rPr lang="en-US" sz="1400" b="0" i="0" u="none" strike="noStrike" cap="none" baseline="0" dirty="0" smtClean="0">
                <a:ea typeface="Arial"/>
                <a:sym typeface="Arial"/>
              </a:rPr>
              <a:t>adoption</a:t>
            </a:r>
            <a:r>
              <a:rPr lang="en-US" sz="1400" b="0" i="0" u="none" strike="noStrike" cap="none" dirty="0" smtClean="0">
                <a:ea typeface="Arial"/>
                <a:sym typeface="Arial"/>
              </a:rPr>
              <a:t> and </a:t>
            </a:r>
            <a:r>
              <a:rPr lang="en-US" sz="1400" b="0" i="0" u="none" strike="noStrike" cap="none" baseline="0" dirty="0" smtClean="0">
                <a:ea typeface="Arial"/>
                <a:sym typeface="Arial"/>
              </a:rPr>
              <a:t>autonomy across </a:t>
            </a:r>
            <a:r>
              <a:rPr lang="en" sz="1400" b="0" i="0" u="none" strike="noStrike" cap="none" baseline="0" dirty="0" smtClean="0">
                <a:ea typeface="Arial"/>
                <a:sym typeface="Arial"/>
              </a:rPr>
              <a:t>the full spectrum of Pivotal </a:t>
            </a:r>
            <a:r>
              <a:rPr lang="en-US" sz="1400" b="0" i="0" u="none" strike="noStrike" cap="none" baseline="0" dirty="0" smtClean="0">
                <a:ea typeface="Arial"/>
                <a:sym typeface="Arial"/>
              </a:rPr>
              <a:t>Data </a:t>
            </a:r>
            <a:r>
              <a:rPr lang="en" sz="1400" b="0" i="0" u="none" strike="noStrike" cap="none" baseline="0" dirty="0" smtClean="0">
                <a:ea typeface="Arial"/>
                <a:sym typeface="Arial"/>
              </a:rPr>
              <a:t>technologies through best-in-class data science and data engineering services</a:t>
            </a:r>
            <a:r>
              <a:rPr lang="en-US" sz="1400" b="0" i="0" u="none" strike="noStrike" cap="none" baseline="0" dirty="0" smtClean="0">
                <a:ea typeface="Arial"/>
                <a:sym typeface="Arial"/>
              </a:rPr>
              <a:t>, with a</a:t>
            </a:r>
            <a:r>
              <a:rPr lang="en-US" sz="1400" b="0" i="0" u="none" strike="noStrike" cap="none" dirty="0" smtClean="0">
                <a:ea typeface="Arial"/>
                <a:sym typeface="Arial"/>
              </a:rPr>
              <a:t> deep </a:t>
            </a:r>
            <a:r>
              <a:rPr lang="en-US" sz="1400" b="0" i="0" u="none" strike="noStrike" cap="none" baseline="0" dirty="0" smtClean="0">
                <a:ea typeface="Arial"/>
                <a:sym typeface="Arial"/>
              </a:rPr>
              <a:t>emphasis on knowledge transfer</a:t>
            </a:r>
            <a:r>
              <a:rPr lang="en" sz="1400" dirty="0" smtClean="0"/>
              <a:t>. </a:t>
            </a:r>
            <a:endParaRPr lang="en-US" sz="1400" dirty="0" smtClean="0"/>
          </a:p>
        </p:txBody>
      </p:sp>
      <p:pic>
        <p:nvPicPr>
          <p:cNvPr id="5" name="Shape 772"/>
          <p:cNvPicPr preferRelativeResize="0"/>
          <p:nvPr/>
        </p:nvPicPr>
        <p:blipFill>
          <a:blip r:embed="rId3"/>
          <a:srcRect t="9498" r="7860" b="1495"/>
          <a:stretch>
            <a:fillRect/>
          </a:stretch>
        </p:blipFill>
        <p:spPr>
          <a:xfrm>
            <a:off x="5558125" y="3212353"/>
            <a:ext cx="1419411" cy="10861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39700" dir="2700000">
              <a:srgbClr val="000000">
                <a:alpha val="43000"/>
              </a:srgbClr>
            </a:outerShdw>
          </a:effectLst>
        </p:spPr>
      </p:pic>
      <p:pic>
        <p:nvPicPr>
          <p:cNvPr id="6" name="Shape 778"/>
          <p:cNvPicPr preferRelativeResize="0"/>
          <p:nvPr/>
        </p:nvPicPr>
        <p:blipFill>
          <a:blip r:embed="rId4"/>
          <a:srcRect t="2012" r="1364"/>
          <a:stretch>
            <a:fillRect/>
          </a:stretch>
        </p:blipFill>
        <p:spPr>
          <a:xfrm>
            <a:off x="7186706" y="3212353"/>
            <a:ext cx="1404470" cy="103940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39700" dir="2700000">
              <a:srgbClr val="000000">
                <a:alpha val="43000"/>
              </a:srgbClr>
            </a:outerShdw>
          </a:effectLst>
        </p:spPr>
      </p:pic>
      <p:sp>
        <p:nvSpPr>
          <p:cNvPr id="7" name="Shape 774"/>
          <p:cNvSpPr txBox="1"/>
          <p:nvPr/>
        </p:nvSpPr>
        <p:spPr>
          <a:xfrm>
            <a:off x="5480212" y="4249612"/>
            <a:ext cx="1372274" cy="2894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b="1" dirty="0">
                <a:solidFill>
                  <a:srgbClr val="F27C3A"/>
                </a:solidFill>
              </a:rPr>
              <a:t>Data Science</a:t>
            </a:r>
          </a:p>
        </p:txBody>
      </p:sp>
      <p:sp>
        <p:nvSpPr>
          <p:cNvPr id="8" name="Shape 774"/>
          <p:cNvSpPr txBox="1"/>
          <p:nvPr/>
        </p:nvSpPr>
        <p:spPr>
          <a:xfrm>
            <a:off x="7161717" y="4279493"/>
            <a:ext cx="1643442" cy="2894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F27C3A"/>
                </a:solidFill>
              </a:rPr>
              <a:t>Data Engineering</a:t>
            </a:r>
            <a:endParaRPr lang="en" sz="1400" b="1" dirty="0">
              <a:solidFill>
                <a:srgbClr val="F27C3A"/>
              </a:solidFill>
            </a:endParaRPr>
          </a:p>
        </p:txBody>
      </p:sp>
      <p:pic>
        <p:nvPicPr>
          <p:cNvPr id="2" name="Picture 1" descr="apps_data_analytic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42" y="186773"/>
            <a:ext cx="1932225" cy="1446657"/>
          </a:xfrm>
          <a:prstGeom prst="rect">
            <a:avLst/>
          </a:prstGeom>
        </p:spPr>
      </p:pic>
      <p:pic>
        <p:nvPicPr>
          <p:cNvPr id="3" name="Picture 2" descr="rapid_valu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80" y="103255"/>
            <a:ext cx="1708267" cy="16645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57"/>
                    </a14:imgEffect>
                    <a14:imgEffect>
                      <a14:saturation sat="135000"/>
                    </a14:imgEffect>
                    <a14:imgEffect>
                      <a14:brightnessContrast bright="-7000" contras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6763" y="2002133"/>
            <a:ext cx="1597692" cy="1030943"/>
          </a:xfrm>
          <a:prstGeom prst="rect">
            <a:avLst/>
          </a:prstGeom>
        </p:spPr>
      </p:pic>
      <p:sp>
        <p:nvSpPr>
          <p:cNvPr id="14" name="Shape 774"/>
          <p:cNvSpPr txBox="1"/>
          <p:nvPr/>
        </p:nvSpPr>
        <p:spPr>
          <a:xfrm>
            <a:off x="7963435" y="2181429"/>
            <a:ext cx="1016212" cy="2688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F27C3A"/>
                </a:solidFill>
              </a:rPr>
              <a:t>App Dev</a:t>
            </a:r>
            <a:endParaRPr lang="en" sz="1400" b="1" dirty="0">
              <a:solidFill>
                <a:srgbClr val="F27C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46246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54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881"/>
                </a:solidFill>
              </a:rPr>
              <a:t>What are our customers saying about us?</a:t>
            </a:r>
            <a:endParaRPr lang="en-US" dirty="0">
              <a:solidFill>
                <a:srgbClr val="00888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50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2300" y="1019179"/>
            <a:ext cx="2273300" cy="1028699"/>
          </a:xfrm>
        </p:spPr>
        <p:txBody>
          <a:bodyPr/>
          <a:lstStyle/>
          <a:p>
            <a:pPr marL="349250" indent="-233363" defTabSz="111125" eaLnBrk="0" hangingPunct="0">
              <a:spcBef>
                <a:spcPts val="600"/>
              </a:spcBef>
              <a:spcAft>
                <a:spcPts val="300"/>
              </a:spcAft>
            </a:pPr>
            <a:r>
              <a:rPr lang="en-US" sz="2000" dirty="0" err="1" smtClean="0"/>
              <a:t>innova</a:t>
            </a:r>
            <a:endParaRPr lang="en-US" sz="2000" dirty="0" smtClean="0"/>
          </a:p>
          <a:p>
            <a:pPr marL="349250" indent="-233363" defTabSz="111125" eaLnBrk="0" hangingPunct="0">
              <a:spcBef>
                <a:spcPts val="600"/>
              </a:spcBef>
              <a:spcAft>
                <a:spcPts val="300"/>
              </a:spcAft>
            </a:pPr>
            <a:r>
              <a:rPr lang="en-US" sz="2000" dirty="0" smtClean="0"/>
              <a:t>leader</a:t>
            </a:r>
          </a:p>
          <a:p>
            <a:pPr marL="349250" indent="-233363" defTabSz="111125" eaLnBrk="0" hangingPunct="0">
              <a:spcBef>
                <a:spcPts val="600"/>
              </a:spcBef>
              <a:spcAft>
                <a:spcPts val="300"/>
              </a:spcAft>
            </a:pPr>
            <a:r>
              <a:rPr lang="en-US" sz="2000" dirty="0" smtClean="0"/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672706"/>
            <a:ext cx="5222494" cy="39168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3560878"/>
            <a:ext cx="2057400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9250" indent="-233363" defTabSz="111125" eaLnBrk="0" hangingPunct="0">
              <a:spcBef>
                <a:spcPts val="600"/>
              </a:spcBef>
              <a:spcAft>
                <a:spcPts val="300"/>
              </a:spcAft>
              <a:buFont typeface="Arial" pitchFamily="-65" charset="0"/>
              <a:buChar char="•"/>
              <a:defRPr/>
            </a:pPr>
            <a:r>
              <a:rPr lang="en-US" sz="2000" dirty="0" smtClean="0">
                <a:solidFill>
                  <a:srgbClr val="4D4D4D"/>
                </a:solidFill>
                <a:latin typeface="Arial"/>
                <a:ea typeface="ＭＳ Ｐゴシック" charset="-128"/>
                <a:cs typeface="Arial"/>
              </a:rPr>
              <a:t>speed</a:t>
            </a:r>
          </a:p>
          <a:p>
            <a:pPr marL="349250" indent="-233363" defTabSz="111125" eaLnBrk="0" hangingPunct="0">
              <a:spcBef>
                <a:spcPts val="600"/>
              </a:spcBef>
              <a:spcAft>
                <a:spcPts val="300"/>
              </a:spcAft>
              <a:buFont typeface="Arial" pitchFamily="-65" charset="0"/>
              <a:buChar char="•"/>
              <a:defRPr/>
            </a:pPr>
            <a:r>
              <a:rPr lang="en-US" sz="2000" dirty="0" smtClean="0">
                <a:solidFill>
                  <a:srgbClr val="4D4D4D"/>
                </a:solidFill>
                <a:latin typeface="Arial"/>
                <a:ea typeface="ＭＳ Ｐゴシック" charset="-128"/>
                <a:cs typeface="Arial"/>
              </a:rPr>
              <a:t>graphics</a:t>
            </a:r>
          </a:p>
          <a:p>
            <a:pPr marL="349250" indent="-233363" defTabSz="111125" eaLnBrk="0" hangingPunct="0">
              <a:spcBef>
                <a:spcPts val="600"/>
              </a:spcBef>
              <a:spcAft>
                <a:spcPts val="300"/>
              </a:spcAft>
              <a:buFont typeface="Arial" pitchFamily="-65" charset="0"/>
              <a:buChar char="•"/>
              <a:defRPr/>
            </a:pPr>
            <a:r>
              <a:rPr lang="en-US" sz="2000" dirty="0" smtClean="0">
                <a:solidFill>
                  <a:srgbClr val="4D4D4D"/>
                </a:solidFill>
                <a:latin typeface="Arial"/>
                <a:ea typeface="ＭＳ Ｐゴシック" charset="-128"/>
                <a:cs typeface="Arial"/>
              </a:rPr>
              <a:t>improvement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00" y="2428879"/>
            <a:ext cx="2057400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9250" indent="-233363" defTabSz="111125" eaLnBrk="0" hangingPunct="0">
              <a:spcBef>
                <a:spcPts val="600"/>
              </a:spcBef>
              <a:spcAft>
                <a:spcPts val="300"/>
              </a:spcAft>
              <a:buFont typeface="Arial" pitchFamily="-65" charset="0"/>
              <a:buChar char="•"/>
              <a:defRPr/>
            </a:pPr>
            <a:r>
              <a:rPr lang="en-US" sz="2000" dirty="0" smtClean="0">
                <a:solidFill>
                  <a:srgbClr val="4D4D4D"/>
                </a:solidFill>
                <a:latin typeface="Arial"/>
                <a:ea typeface="ＭＳ Ｐゴシック" charset="-128"/>
                <a:cs typeface="Arial"/>
              </a:rPr>
              <a:t>bug</a:t>
            </a:r>
          </a:p>
          <a:p>
            <a:pPr marL="349250" indent="-233363" defTabSz="111125" eaLnBrk="0" hangingPunct="0">
              <a:spcBef>
                <a:spcPts val="600"/>
              </a:spcBef>
              <a:spcAft>
                <a:spcPts val="300"/>
              </a:spcAft>
              <a:buFont typeface="Arial" pitchFamily="-65" charset="0"/>
              <a:buChar char="•"/>
              <a:defRPr/>
            </a:pPr>
            <a:r>
              <a:rPr lang="en-US" sz="2000" dirty="0" smtClean="0">
                <a:solidFill>
                  <a:srgbClr val="4D4D4D"/>
                </a:solidFill>
                <a:latin typeface="Arial"/>
                <a:ea typeface="ＭＳ Ｐゴシック" charset="-128"/>
                <a:cs typeface="Arial"/>
              </a:rPr>
              <a:t>installation</a:t>
            </a:r>
          </a:p>
          <a:p>
            <a:pPr marL="349250" indent="-233363" defTabSz="111125" eaLnBrk="0" hangingPunct="0">
              <a:spcBef>
                <a:spcPts val="600"/>
              </a:spcBef>
              <a:spcAft>
                <a:spcPts val="300"/>
              </a:spcAft>
              <a:buFont typeface="Arial" pitchFamily="-65" charset="0"/>
              <a:buChar char="•"/>
              <a:defRPr/>
            </a:pPr>
            <a:r>
              <a:rPr lang="en-US" sz="2000" dirty="0" smtClean="0">
                <a:solidFill>
                  <a:srgbClr val="4D4D4D"/>
                </a:solidFill>
                <a:latin typeface="Arial"/>
                <a:ea typeface="ＭＳ Ｐゴシック" charset="-128"/>
                <a:cs typeface="Arial"/>
              </a:rPr>
              <a:t>download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57200" y="154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881"/>
                </a:solidFill>
              </a:rPr>
              <a:t>What are our customers saying about us?</a:t>
            </a:r>
            <a:endParaRPr lang="en-US" dirty="0">
              <a:solidFill>
                <a:srgbClr val="00888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8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6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5954"/>
            <a:ext cx="8229600" cy="857250"/>
          </a:xfrm>
        </p:spPr>
        <p:txBody>
          <a:bodyPr/>
          <a:lstStyle/>
          <a:p>
            <a:r>
              <a:rPr lang="en-US" dirty="0" smtClean="0">
                <a:sym typeface="Arial Bold" charset="0"/>
              </a:rPr>
              <a:t>K-means: Parallel Computation</a:t>
            </a:r>
            <a:endParaRPr lang="en-US" dirty="0">
              <a:sym typeface="Arial Bold" charset="0"/>
            </a:endParaRPr>
          </a:p>
        </p:txBody>
      </p:sp>
      <p:sp>
        <p:nvSpPr>
          <p:cNvPr id="32781" name="AutoShape 13"/>
          <p:cNvSpPr>
            <a:spLocks/>
          </p:cNvSpPr>
          <p:nvPr/>
        </p:nvSpPr>
        <p:spPr bwMode="auto">
          <a:xfrm>
            <a:off x="3659427" y="957709"/>
            <a:ext cx="160734" cy="672084"/>
          </a:xfrm>
          <a:prstGeom prst="roundRect">
            <a:avLst>
              <a:gd name="adj" fmla="val 0"/>
            </a:avLst>
          </a:prstGeom>
          <a:noFill/>
          <a:ln w="76200" cap="flat">
            <a:solidFill>
              <a:srgbClr val="FF0000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en-US">
              <a:solidFill>
                <a:srgbClr val="4D4D4D"/>
              </a:solidFill>
            </a:endParaRPr>
          </a:p>
        </p:txBody>
      </p:sp>
      <p:sp>
        <p:nvSpPr>
          <p:cNvPr id="32786" name="Rectangle 18"/>
          <p:cNvSpPr>
            <a:spLocks/>
          </p:cNvSpPr>
          <p:nvPr/>
        </p:nvSpPr>
        <p:spPr bwMode="auto">
          <a:xfrm>
            <a:off x="2001375" y="3536161"/>
            <a:ext cx="214313" cy="703213"/>
          </a:xfrm>
          <a:prstGeom prst="rect">
            <a:avLst/>
          </a:prstGeom>
          <a:noFill/>
          <a:ln w="9525" cap="flat">
            <a:solidFill>
              <a:srgbClr val="3390CE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en-US">
              <a:solidFill>
                <a:srgbClr val="4D4D4D"/>
              </a:solidFill>
            </a:endParaRPr>
          </a:p>
        </p:txBody>
      </p:sp>
      <p:sp>
        <p:nvSpPr>
          <p:cNvPr id="32787" name="AutoShape 19"/>
          <p:cNvSpPr>
            <a:spLocks/>
          </p:cNvSpPr>
          <p:nvPr/>
        </p:nvSpPr>
        <p:spPr bwMode="auto">
          <a:xfrm>
            <a:off x="2027039" y="3554578"/>
            <a:ext cx="160734" cy="669727"/>
          </a:xfrm>
          <a:prstGeom prst="roundRect">
            <a:avLst>
              <a:gd name="adj" fmla="val 0"/>
            </a:avLst>
          </a:prstGeom>
          <a:noFill/>
          <a:ln w="76200" cap="flat">
            <a:solidFill>
              <a:srgbClr val="FF0000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en-US">
              <a:solidFill>
                <a:srgbClr val="4D4D4D"/>
              </a:solidFill>
            </a:endParaRPr>
          </a:p>
        </p:txBody>
      </p:sp>
      <p:sp>
        <p:nvSpPr>
          <p:cNvPr id="32789" name="AutoShape 21"/>
          <p:cNvSpPr>
            <a:spLocks/>
          </p:cNvSpPr>
          <p:nvPr/>
        </p:nvSpPr>
        <p:spPr bwMode="auto">
          <a:xfrm>
            <a:off x="3659427" y="957709"/>
            <a:ext cx="160734" cy="672084"/>
          </a:xfrm>
          <a:prstGeom prst="roundRect">
            <a:avLst>
              <a:gd name="adj" fmla="val 0"/>
            </a:avLst>
          </a:prstGeom>
          <a:noFill/>
          <a:ln w="76200" cap="flat">
            <a:solidFill>
              <a:srgbClr val="418DD9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en-US">
              <a:solidFill>
                <a:srgbClr val="4D4D4D"/>
              </a:solidFill>
            </a:endParaRPr>
          </a:p>
        </p:txBody>
      </p:sp>
      <p:sp>
        <p:nvSpPr>
          <p:cNvPr id="32790" name="Rectangle 22"/>
          <p:cNvSpPr>
            <a:spLocks/>
          </p:cNvSpPr>
          <p:nvPr/>
        </p:nvSpPr>
        <p:spPr bwMode="auto">
          <a:xfrm>
            <a:off x="4367743" y="3536161"/>
            <a:ext cx="214313" cy="703213"/>
          </a:xfrm>
          <a:prstGeom prst="rect">
            <a:avLst/>
          </a:prstGeom>
          <a:noFill/>
          <a:ln w="9525" cap="flat">
            <a:solidFill>
              <a:srgbClr val="3390CE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en-US">
              <a:solidFill>
                <a:srgbClr val="4D4D4D"/>
              </a:solidFill>
            </a:endParaRPr>
          </a:p>
        </p:txBody>
      </p:sp>
      <p:sp>
        <p:nvSpPr>
          <p:cNvPr id="32791" name="AutoShape 23"/>
          <p:cNvSpPr>
            <a:spLocks/>
          </p:cNvSpPr>
          <p:nvPr/>
        </p:nvSpPr>
        <p:spPr bwMode="auto">
          <a:xfrm>
            <a:off x="4393406" y="3554578"/>
            <a:ext cx="160734" cy="669727"/>
          </a:xfrm>
          <a:prstGeom prst="roundRect">
            <a:avLst>
              <a:gd name="adj" fmla="val 0"/>
            </a:avLst>
          </a:prstGeom>
          <a:noFill/>
          <a:ln w="76200" cap="flat">
            <a:solidFill>
              <a:srgbClr val="418DD9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en-US">
              <a:solidFill>
                <a:srgbClr val="4D4D4D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17525" y="3669266"/>
            <a:ext cx="910828" cy="444531"/>
            <a:chOff x="917525" y="4892353"/>
            <a:chExt cx="910828" cy="592708"/>
          </a:xfrm>
        </p:grpSpPr>
        <p:pic>
          <p:nvPicPr>
            <p:cNvPr id="32796" name="Picture 2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25" y="5198195"/>
              <a:ext cx="910828" cy="286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7" name="AutoShape 29"/>
            <p:cNvSpPr>
              <a:spLocks/>
            </p:cNvSpPr>
            <p:nvPr/>
          </p:nvSpPr>
          <p:spPr bwMode="auto">
            <a:xfrm>
              <a:off x="917525" y="4892353"/>
              <a:ext cx="910828" cy="281285"/>
            </a:xfrm>
            <a:prstGeom prst="roundRect">
              <a:avLst>
                <a:gd name="adj" fmla="val 10102"/>
              </a:avLst>
            </a:prstGeom>
            <a:solidFill>
              <a:srgbClr val="E37271"/>
            </a:solidFill>
            <a:ln w="19050" cap="flat">
              <a:solidFill>
                <a:srgbClr val="266F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457200"/>
              <a:r>
                <a:rPr lang="en-US" sz="1300" dirty="0">
                  <a:solidFill>
                    <a:srgbClr val="FFFFFF"/>
                  </a:solidFill>
                  <a:latin typeface="Arial Bold" charset="0"/>
                  <a:cs typeface="Arial Bold" charset="0"/>
                  <a:sym typeface="Arial Bold" charset="0"/>
                </a:rPr>
                <a:t>Segment 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83893" y="3669266"/>
            <a:ext cx="910828" cy="444531"/>
            <a:chOff x="3283893" y="4892353"/>
            <a:chExt cx="910828" cy="592708"/>
          </a:xfrm>
        </p:grpSpPr>
        <p:pic>
          <p:nvPicPr>
            <p:cNvPr id="32798" name="Picture 3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893" y="5198195"/>
              <a:ext cx="910828" cy="286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9" name="AutoShape 31"/>
            <p:cNvSpPr>
              <a:spLocks/>
            </p:cNvSpPr>
            <p:nvPr/>
          </p:nvSpPr>
          <p:spPr bwMode="auto">
            <a:xfrm>
              <a:off x="3283893" y="4892353"/>
              <a:ext cx="910828" cy="281285"/>
            </a:xfrm>
            <a:prstGeom prst="roundRect">
              <a:avLst>
                <a:gd name="adj" fmla="val 10102"/>
              </a:avLst>
            </a:prstGeom>
            <a:solidFill>
              <a:schemeClr val="accent1"/>
            </a:solidFill>
            <a:ln w="19050" cap="flat">
              <a:solidFill>
                <a:srgbClr val="266F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457200"/>
              <a:r>
                <a:rPr lang="en-US" sz="1300" dirty="0">
                  <a:solidFill>
                    <a:srgbClr val="FFFFFF"/>
                  </a:solidFill>
                  <a:latin typeface="Arial Bold" charset="0"/>
                  <a:cs typeface="Arial Bold" charset="0"/>
                  <a:sym typeface="Arial Bold" charset="0"/>
                </a:rPr>
                <a:t>Segment 2</a:t>
              </a:r>
            </a:p>
          </p:txBody>
        </p:sp>
      </p:grpSp>
      <p:sp>
        <p:nvSpPr>
          <p:cNvPr id="32800" name="Rectangle 32"/>
          <p:cNvSpPr>
            <a:spLocks/>
          </p:cNvSpPr>
          <p:nvPr/>
        </p:nvSpPr>
        <p:spPr bwMode="auto">
          <a:xfrm>
            <a:off x="7267659" y="3716987"/>
            <a:ext cx="1861289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2500" i="1" dirty="0" smtClean="0">
                <a:solidFill>
                  <a:srgbClr val="757575"/>
                </a:solidFill>
                <a:latin typeface="Arial Italic" charset="0"/>
                <a:cs typeface="Arial Italic" charset="0"/>
                <a:sym typeface="Arial Italic" charset="0"/>
              </a:rPr>
              <a:t>Iteration end</a:t>
            </a:r>
            <a:endParaRPr lang="en-US" sz="2500" i="1" dirty="0">
              <a:solidFill>
                <a:srgbClr val="757575"/>
              </a:solidFill>
              <a:latin typeface="Arial Bold Italic" charset="0"/>
              <a:cs typeface="Arial Bold Italic" charset="0"/>
              <a:sym typeface="Arial Bold Italic" charset="0"/>
            </a:endParaRPr>
          </a:p>
        </p:txBody>
      </p:sp>
      <p:sp>
        <p:nvSpPr>
          <p:cNvPr id="32801" name="Rectangle 33"/>
          <p:cNvSpPr>
            <a:spLocks/>
          </p:cNvSpPr>
          <p:nvPr/>
        </p:nvSpPr>
        <p:spPr bwMode="auto">
          <a:xfrm>
            <a:off x="6938376" y="3536161"/>
            <a:ext cx="214313" cy="703213"/>
          </a:xfrm>
          <a:prstGeom prst="rect">
            <a:avLst/>
          </a:prstGeom>
          <a:noFill/>
          <a:ln w="9525" cap="flat">
            <a:solidFill>
              <a:srgbClr val="3390CE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en-US">
              <a:solidFill>
                <a:srgbClr val="4D4D4D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875734" y="3670102"/>
            <a:ext cx="910828" cy="443694"/>
            <a:chOff x="5875734" y="4893469"/>
            <a:chExt cx="910828" cy="591592"/>
          </a:xfrm>
        </p:grpSpPr>
        <p:pic>
          <p:nvPicPr>
            <p:cNvPr id="32802" name="Picture 3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735" y="5199311"/>
              <a:ext cx="909712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803" name="AutoShape 35"/>
            <p:cNvSpPr>
              <a:spLocks/>
            </p:cNvSpPr>
            <p:nvPr/>
          </p:nvSpPr>
          <p:spPr bwMode="auto">
            <a:xfrm>
              <a:off x="5875734" y="4893469"/>
              <a:ext cx="910828" cy="281285"/>
            </a:xfrm>
            <a:prstGeom prst="roundRect">
              <a:avLst>
                <a:gd name="adj" fmla="val 10102"/>
              </a:avLst>
            </a:prstGeom>
            <a:solidFill>
              <a:srgbClr val="898989"/>
            </a:solidFill>
            <a:ln w="19050" cap="flat">
              <a:solidFill>
                <a:srgbClr val="266F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457200"/>
              <a:r>
                <a:rPr lang="en-US" sz="1300" dirty="0">
                  <a:solidFill>
                    <a:srgbClr val="FFFFFF"/>
                  </a:solidFill>
                  <a:latin typeface="Arial Bold" charset="0"/>
                  <a:cs typeface="Arial Bold" charset="0"/>
                  <a:sym typeface="Arial Bold" charset="0"/>
                </a:rPr>
                <a:t>Master</a:t>
              </a:r>
            </a:p>
          </p:txBody>
        </p:sp>
      </p:grpSp>
      <p:sp>
        <p:nvSpPr>
          <p:cNvPr id="38" name="Rectangle 33"/>
          <p:cNvSpPr>
            <a:spLocks/>
          </p:cNvSpPr>
          <p:nvPr/>
        </p:nvSpPr>
        <p:spPr bwMode="auto">
          <a:xfrm>
            <a:off x="3646734" y="948187"/>
            <a:ext cx="214313" cy="703213"/>
          </a:xfrm>
          <a:prstGeom prst="rect">
            <a:avLst/>
          </a:prstGeom>
          <a:noFill/>
          <a:ln w="9525" cap="flat">
            <a:solidFill>
              <a:srgbClr val="3390CE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en-US">
              <a:solidFill>
                <a:srgbClr val="4D4D4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8470" y="4656086"/>
            <a:ext cx="32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@MADlib_analytic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9184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23 L -0.17847 0.50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24" y="25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23 L 0.08039 0.5046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2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4115 0 " pathEditMode="relative" ptsTypes="AA">
                                      <p:cBhvr>
                                        <p:cTn id="18" dur="10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28246 1.48148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27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00023 L -0.36041 -0.504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2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73" y="-2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1" grpId="0" animBg="1"/>
      <p:bldP spid="32787" grpId="0" animBg="1"/>
      <p:bldP spid="32787" grpId="1" animBg="1"/>
      <p:bldP spid="32789" grpId="0" animBg="1"/>
      <p:bldP spid="32791" grpId="0" animBg="1"/>
      <p:bldP spid="32791" grpId="1" animBg="1"/>
      <p:bldP spid="32800" grpId="0"/>
      <p:bldP spid="3280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61" y="152291"/>
            <a:ext cx="8791222" cy="460375"/>
          </a:xfrm>
        </p:spPr>
        <p:txBody>
          <a:bodyPr/>
          <a:lstStyle/>
          <a:p>
            <a:r>
              <a:rPr lang="en-GB" dirty="0" smtClean="0"/>
              <a:t>Driver Functions in PL/Python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9221" y="654159"/>
            <a:ext cx="8018239" cy="756778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GB" sz="1600" dirty="0" smtClean="0"/>
              <a:t>Every PL/Python UDF has access to a module called </a:t>
            </a:r>
            <a:r>
              <a:rPr lang="en-GB" sz="1600" i="1" dirty="0" smtClean="0"/>
              <a:t>plpy, which </a:t>
            </a:r>
            <a:r>
              <a:rPr lang="en-GB" sz="1600" dirty="0" smtClean="0"/>
              <a:t>allows you to execute SQL queries from within the PL/Python UDF</a:t>
            </a:r>
          </a:p>
          <a:p>
            <a:pPr>
              <a:spcBef>
                <a:spcPts val="500"/>
              </a:spcBef>
            </a:pPr>
            <a:r>
              <a:rPr lang="en-GB" sz="1600" dirty="0" smtClean="0"/>
              <a:t>Gives the ability to “drive” distributed computation</a:t>
            </a:r>
            <a:endParaRPr lang="en-GB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42" y="1487894"/>
            <a:ext cx="3780555" cy="2621901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4503056" y="2385759"/>
            <a:ext cx="192437" cy="66698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5495" y="2462719"/>
            <a:ext cx="180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Will run and fetch data from segment nodes</a:t>
            </a:r>
            <a:endParaRPr lang="en-US" sz="1200" dirty="0" smtClean="0">
              <a:solidFill>
                <a:schemeClr val="bg2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514335" y="3243627"/>
            <a:ext cx="192437" cy="666988"/>
          </a:xfrm>
          <a:prstGeom prst="rightBrac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4525614" y="1782904"/>
            <a:ext cx="169879" cy="433067"/>
          </a:xfrm>
          <a:prstGeom prst="rightBrac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32430" y="3360586"/>
            <a:ext cx="1900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Runs on the master only</a:t>
            </a:r>
            <a:endParaRPr lang="en-US" sz="1200" dirty="0" smtClean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2663" y="1821385"/>
            <a:ext cx="197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Runs on the master only</a:t>
            </a:r>
            <a:endParaRPr lang="en-US" sz="1200" dirty="0" smtClean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9417" y="4104536"/>
            <a:ext cx="845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 smtClean="0">
                <a:solidFill>
                  <a:schemeClr val="bg2"/>
                </a:solidFill>
              </a:rPr>
              <a:t>plpy.debug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msg</a:t>
            </a:r>
            <a:r>
              <a:rPr lang="en-US" sz="1400" dirty="0">
                <a:solidFill>
                  <a:schemeClr val="bg2"/>
                </a:solidFill>
              </a:rPr>
              <a:t>), </a:t>
            </a:r>
            <a:r>
              <a:rPr lang="en-US" sz="1400" dirty="0" err="1">
                <a:solidFill>
                  <a:schemeClr val="bg2"/>
                </a:solidFill>
              </a:rPr>
              <a:t>plpy.log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msg</a:t>
            </a:r>
            <a:r>
              <a:rPr lang="en-US" sz="1400" dirty="0">
                <a:solidFill>
                  <a:schemeClr val="bg2"/>
                </a:solidFill>
              </a:rPr>
              <a:t>), </a:t>
            </a:r>
            <a:r>
              <a:rPr lang="en-US" sz="1400" dirty="0" err="1">
                <a:solidFill>
                  <a:schemeClr val="bg2"/>
                </a:solidFill>
              </a:rPr>
              <a:t>plpy.info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msg</a:t>
            </a:r>
            <a:r>
              <a:rPr lang="en-US" sz="1400" dirty="0">
                <a:solidFill>
                  <a:schemeClr val="bg2"/>
                </a:solidFill>
              </a:rPr>
              <a:t>), </a:t>
            </a:r>
            <a:r>
              <a:rPr lang="en-US" sz="1400" dirty="0" err="1">
                <a:solidFill>
                  <a:schemeClr val="bg2"/>
                </a:solidFill>
              </a:rPr>
              <a:t>plpy.notice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msg</a:t>
            </a:r>
            <a:r>
              <a:rPr lang="en-US" sz="1400" dirty="0">
                <a:solidFill>
                  <a:schemeClr val="bg2"/>
                </a:solidFill>
              </a:rPr>
              <a:t>), </a:t>
            </a:r>
            <a:r>
              <a:rPr lang="en-US" sz="1400" dirty="0" err="1">
                <a:solidFill>
                  <a:schemeClr val="bg2"/>
                </a:solidFill>
              </a:rPr>
              <a:t>plpy.warning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msg</a:t>
            </a:r>
            <a:r>
              <a:rPr lang="en-US" sz="1400" dirty="0">
                <a:solidFill>
                  <a:schemeClr val="bg2"/>
                </a:solidFill>
              </a:rPr>
              <a:t>), </a:t>
            </a:r>
            <a:r>
              <a:rPr lang="en-US" sz="1400" dirty="0" err="1">
                <a:solidFill>
                  <a:schemeClr val="bg2"/>
                </a:solidFill>
              </a:rPr>
              <a:t>plpy.error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msg</a:t>
            </a:r>
            <a:r>
              <a:rPr lang="en-US" sz="1400" dirty="0" smtClean="0">
                <a:solidFill>
                  <a:schemeClr val="bg2"/>
                </a:solidFill>
              </a:rPr>
              <a:t>) are useful utility functions for logging</a:t>
            </a:r>
            <a:endParaRPr lang="en-US" sz="14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14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65" y="201996"/>
            <a:ext cx="6840695" cy="460375"/>
          </a:xfrm>
        </p:spPr>
        <p:txBody>
          <a:bodyPr/>
          <a:lstStyle/>
          <a:p>
            <a:r>
              <a:rPr lang="en-GB" dirty="0" smtClean="0"/>
              <a:t>In-database parallel grid </a:t>
            </a:r>
            <a:r>
              <a:rPr lang="en-GB" dirty="0"/>
              <a:t>s</a:t>
            </a:r>
            <a:r>
              <a:rPr lang="en-GB" dirty="0" smtClean="0"/>
              <a:t>earch using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39" y="818330"/>
            <a:ext cx="4710427" cy="37673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2856" y="4668347"/>
            <a:ext cx="56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https://github.com/</a:t>
            </a:r>
            <a:r>
              <a:rPr lang="en-US" dirty="0" err="1">
                <a:solidFill>
                  <a:schemeClr val="bg1"/>
                </a:solidFill>
              </a:rPr>
              <a:t>vatsan</a:t>
            </a:r>
            <a:r>
              <a:rPr lang="en-US" dirty="0">
                <a:solidFill>
                  <a:schemeClr val="bg1"/>
                </a:solidFill>
              </a:rPr>
              <a:t>/gp_xgboost_gridsearch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762" y="846596"/>
            <a:ext cx="3192793" cy="230832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2"/>
                </a:solidFill>
                <a:hlinkClick r:id="rId4"/>
              </a:rPr>
              <a:t>XGBoost</a:t>
            </a:r>
            <a:r>
              <a:rPr lang="en-US" dirty="0" smtClean="0">
                <a:solidFill>
                  <a:schemeClr val="bg2"/>
                </a:solidFill>
              </a:rPr>
              <a:t> (</a:t>
            </a:r>
            <a:r>
              <a:rPr lang="en-US" dirty="0" err="1" smtClean="0">
                <a:solidFill>
                  <a:schemeClr val="bg2"/>
                </a:solidFill>
              </a:rPr>
              <a:t>eXtreme</a:t>
            </a:r>
            <a:r>
              <a:rPr lang="en-US" dirty="0" smtClean="0">
                <a:solidFill>
                  <a:schemeClr val="bg2"/>
                </a:solidFill>
              </a:rPr>
              <a:t> Gradient Boosting) is a popular library used in many prize winning </a:t>
            </a:r>
            <a:r>
              <a:rPr lang="en-US" dirty="0" err="1" smtClean="0">
                <a:solidFill>
                  <a:schemeClr val="bg2"/>
                </a:solidFill>
              </a:rPr>
              <a:t>Kaggle</a:t>
            </a:r>
            <a:r>
              <a:rPr lang="en-US" dirty="0" smtClean="0">
                <a:solidFill>
                  <a:schemeClr val="bg2"/>
                </a:solidFill>
              </a:rPr>
              <a:t> contests.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Implemented in C++ with Python and R bindings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Supports multi-core</a:t>
            </a:r>
            <a:endParaRPr lang="en-US" dirty="0" smtClean="0">
              <a:solidFill>
                <a:schemeClr val="bg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923" y="110899"/>
            <a:ext cx="1564388" cy="6019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6397" y="3556415"/>
            <a:ext cx="3175154" cy="92333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Implemented in-database parallel grid-search for XGBoost using PL/Python</a:t>
            </a:r>
            <a:endParaRPr lang="en-US" dirty="0" smtClean="0">
              <a:solidFill>
                <a:schemeClr val="bg2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580867" y="4038959"/>
            <a:ext cx="51155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605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61" y="126637"/>
            <a:ext cx="8791222" cy="460375"/>
          </a:xfrm>
        </p:spPr>
        <p:txBody>
          <a:bodyPr/>
          <a:lstStyle/>
          <a:p>
            <a:r>
              <a:rPr lang="en-GB" dirty="0" smtClean="0"/>
              <a:t>In-database </a:t>
            </a:r>
            <a:r>
              <a:rPr lang="en-GB" dirty="0" smtClean="0"/>
              <a:t>grid search - </a:t>
            </a:r>
            <a:r>
              <a:rPr lang="en-GB" dirty="0" smtClean="0"/>
              <a:t>Approach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0310" y="4668346"/>
            <a:ext cx="661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https://github.com/</a:t>
            </a:r>
            <a:r>
              <a:rPr lang="en-US" dirty="0" err="1">
                <a:solidFill>
                  <a:schemeClr val="bg1"/>
                </a:solidFill>
              </a:rPr>
              <a:t>vatsan</a:t>
            </a:r>
            <a:r>
              <a:rPr lang="en-US" dirty="0">
                <a:solidFill>
                  <a:schemeClr val="bg1"/>
                </a:solidFill>
              </a:rPr>
              <a:t>/gp_xgboost_gridsearch</a:t>
            </a:r>
            <a:endParaRPr lang="en-US" dirty="0" smtClean="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7520826" y="3499744"/>
            <a:ext cx="888739" cy="802464"/>
            <a:chOff x="369890" y="1787971"/>
            <a:chExt cx="888739" cy="802464"/>
          </a:xfrm>
        </p:grpSpPr>
        <p:sp>
          <p:nvSpPr>
            <p:cNvPr id="57" name="Rectangle 56"/>
            <p:cNvSpPr/>
            <p:nvPr/>
          </p:nvSpPr>
          <p:spPr>
            <a:xfrm>
              <a:off x="369890" y="1787971"/>
              <a:ext cx="431539" cy="345264"/>
            </a:xfrm>
            <a:prstGeom prst="rect">
              <a:avLst/>
            </a:prstGeom>
            <a:solidFill>
              <a:srgbClr val="33928A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22290" y="1940371"/>
              <a:ext cx="431539" cy="345264"/>
            </a:xfrm>
            <a:prstGeom prst="rect">
              <a:avLst/>
            </a:prstGeom>
            <a:solidFill>
              <a:srgbClr val="33928A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4690" y="2092771"/>
              <a:ext cx="431539" cy="345264"/>
            </a:xfrm>
            <a:prstGeom prst="rect">
              <a:avLst/>
            </a:prstGeom>
            <a:solidFill>
              <a:srgbClr val="33928A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27090" y="2245171"/>
              <a:ext cx="431539" cy="345264"/>
            </a:xfrm>
            <a:prstGeom prst="rect">
              <a:avLst/>
            </a:prstGeom>
            <a:solidFill>
              <a:srgbClr val="33928A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61" name="Straight Arrow Connector 60"/>
          <p:cNvCxnSpPr/>
          <p:nvPr/>
        </p:nvCxnSpPr>
        <p:spPr>
          <a:xfrm>
            <a:off x="1407086" y="1907201"/>
            <a:ext cx="320567" cy="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sp>
        <p:nvSpPr>
          <p:cNvPr id="62" name="Oval 61"/>
          <p:cNvSpPr/>
          <p:nvPr/>
        </p:nvSpPr>
        <p:spPr>
          <a:xfrm>
            <a:off x="1824795" y="1709412"/>
            <a:ext cx="369890" cy="345263"/>
          </a:xfrm>
          <a:prstGeom prst="ellipse">
            <a:avLst/>
          </a:prstGeom>
          <a:solidFill>
            <a:srgbClr val="33928A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56918" y="3043504"/>
            <a:ext cx="1881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Refreshed data (incoming daily/weekly/monthly updates)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05588" y="2120755"/>
            <a:ext cx="91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feature gen.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pipeline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2244002" y="1894372"/>
            <a:ext cx="369890" cy="2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2678196" y="2279111"/>
            <a:ext cx="120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00000"/>
                </a:solidFill>
              </a:rPr>
              <a:t>t</a:t>
            </a:r>
            <a:r>
              <a:rPr lang="en-US" sz="1000" kern="0" dirty="0" smtClean="0">
                <a:solidFill>
                  <a:srgbClr val="000000"/>
                </a:solidFill>
              </a:rPr>
              <a:t>raining dataset (distributed table)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6136628" y="3393201"/>
            <a:ext cx="1011032" cy="884645"/>
            <a:chOff x="6058319" y="1311491"/>
            <a:chExt cx="1011032" cy="884645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6691" y="1712183"/>
              <a:ext cx="483953" cy="483953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6058319" y="1311491"/>
              <a:ext cx="1011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Model selection</a:t>
              </a:r>
            </a:p>
          </p:txBody>
        </p:sp>
      </p:grpSp>
      <p:cxnSp>
        <p:nvCxnSpPr>
          <p:cNvPr id="86" name="Straight Arrow Connector 85"/>
          <p:cNvCxnSpPr>
            <a:endCxn id="82" idx="0"/>
          </p:cNvCxnSpPr>
          <p:nvPr/>
        </p:nvCxnSpPr>
        <p:spPr>
          <a:xfrm flipH="1">
            <a:off x="6642144" y="2981861"/>
            <a:ext cx="7884" cy="41134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cxnSp>
        <p:nvCxnSpPr>
          <p:cNvPr id="87" name="Straight Arrow Connector 86"/>
          <p:cNvCxnSpPr/>
          <p:nvPr/>
        </p:nvCxnSpPr>
        <p:spPr>
          <a:xfrm flipH="1">
            <a:off x="7019929" y="3943666"/>
            <a:ext cx="382222" cy="1233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grpSp>
        <p:nvGrpSpPr>
          <p:cNvPr id="88" name="Group 87"/>
          <p:cNvGrpSpPr/>
          <p:nvPr/>
        </p:nvGrpSpPr>
        <p:grpSpPr>
          <a:xfrm>
            <a:off x="482180" y="1694134"/>
            <a:ext cx="888739" cy="802464"/>
            <a:chOff x="369890" y="1787971"/>
            <a:chExt cx="888739" cy="802464"/>
          </a:xfrm>
        </p:grpSpPr>
        <p:sp>
          <p:nvSpPr>
            <p:cNvPr id="89" name="Rectangle 88"/>
            <p:cNvSpPr/>
            <p:nvPr/>
          </p:nvSpPr>
          <p:spPr>
            <a:xfrm>
              <a:off x="369890" y="1787971"/>
              <a:ext cx="431539" cy="345264"/>
            </a:xfrm>
            <a:prstGeom prst="rect">
              <a:avLst/>
            </a:prstGeom>
            <a:solidFill>
              <a:srgbClr val="33928A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2290" y="1940371"/>
              <a:ext cx="431539" cy="345264"/>
            </a:xfrm>
            <a:prstGeom prst="rect">
              <a:avLst/>
            </a:prstGeom>
            <a:solidFill>
              <a:srgbClr val="33928A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74690" y="2092771"/>
              <a:ext cx="431539" cy="345264"/>
            </a:xfrm>
            <a:prstGeom prst="rect">
              <a:avLst/>
            </a:prstGeom>
            <a:solidFill>
              <a:srgbClr val="33928A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27090" y="2245171"/>
              <a:ext cx="431539" cy="345264"/>
            </a:xfrm>
            <a:prstGeom prst="rect">
              <a:avLst/>
            </a:prstGeom>
            <a:solidFill>
              <a:srgbClr val="33928A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51322" y="777612"/>
            <a:ext cx="1334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00000"/>
                </a:solidFill>
              </a:rPr>
              <a:t>s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tructured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unstructured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 sources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5725317" y="3931335"/>
            <a:ext cx="468529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869" y="3672387"/>
            <a:ext cx="908729" cy="623994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4517010" y="3417863"/>
            <a:ext cx="1188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scored results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84" y="1695569"/>
            <a:ext cx="893066" cy="613239"/>
          </a:xfrm>
          <a:prstGeom prst="rect">
            <a:avLst/>
          </a:prstGeom>
        </p:spPr>
      </p:pic>
      <p:grpSp>
        <p:nvGrpSpPr>
          <p:cNvPr id="111" name="Group 110"/>
          <p:cNvGrpSpPr/>
          <p:nvPr/>
        </p:nvGrpSpPr>
        <p:grpSpPr>
          <a:xfrm>
            <a:off x="1372745" y="756776"/>
            <a:ext cx="1026335" cy="461665"/>
            <a:chOff x="2642812" y="756775"/>
            <a:chExt cx="1026335" cy="461665"/>
          </a:xfrm>
        </p:grpSpPr>
        <p:sp>
          <p:nvSpPr>
            <p:cNvPr id="109" name="Double Brace 108"/>
            <p:cNvSpPr/>
            <p:nvPr/>
          </p:nvSpPr>
          <p:spPr>
            <a:xfrm>
              <a:off x="2642813" y="769601"/>
              <a:ext cx="1026334" cy="371974"/>
            </a:xfrm>
            <a:prstGeom prst="bracePair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2812" y="756775"/>
              <a:ext cx="1000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g</a:t>
              </a:r>
              <a:r>
                <a:rPr lang="en-US" sz="1200" dirty="0" smtClean="0">
                  <a:solidFill>
                    <a:schemeClr val="bg2"/>
                  </a:solidFill>
                </a:rPr>
                <a:t>rid search </a:t>
              </a:r>
            </a:p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</a:t>
              </a:r>
              <a:r>
                <a:rPr lang="en-US" sz="1200" dirty="0" smtClean="0">
                  <a:solidFill>
                    <a:schemeClr val="bg2"/>
                  </a:solidFill>
                </a:rPr>
                <a:t>arams dict</a:t>
              </a:r>
              <a:endParaRPr lang="en-US" sz="1200" dirty="0" smtClean="0">
                <a:solidFill>
                  <a:schemeClr val="bg2"/>
                </a:solidFill>
              </a:endParaRPr>
            </a:p>
          </p:txBody>
        </p:sp>
      </p:grpSp>
      <p:cxnSp>
        <p:nvCxnSpPr>
          <p:cNvPr id="113" name="Straight Arrow Connector 112"/>
          <p:cNvCxnSpPr/>
          <p:nvPr/>
        </p:nvCxnSpPr>
        <p:spPr>
          <a:xfrm>
            <a:off x="2450377" y="949175"/>
            <a:ext cx="295071" cy="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34" y="706389"/>
            <a:ext cx="822129" cy="564529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2599667" y="1200148"/>
            <a:ext cx="120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 smtClean="0">
                <a:solidFill>
                  <a:srgbClr val="000000"/>
                </a:solidFill>
              </a:rPr>
              <a:t>Grid params table (expanded)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 flipV="1">
            <a:off x="3746122" y="1566484"/>
            <a:ext cx="453374" cy="460136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3731747" y="960483"/>
            <a:ext cx="467753" cy="34903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6441545" y="572128"/>
            <a:ext cx="431539" cy="345264"/>
          </a:xfrm>
          <a:prstGeom prst="rect">
            <a:avLst/>
          </a:prstGeom>
          <a:solidFill>
            <a:srgbClr val="33928A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325405" y="1508485"/>
            <a:ext cx="431539" cy="345264"/>
          </a:xfrm>
          <a:prstGeom prst="rect">
            <a:avLst/>
          </a:prstGeom>
          <a:solidFill>
            <a:srgbClr val="33928A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889889" y="1508485"/>
            <a:ext cx="431539" cy="345264"/>
          </a:xfrm>
          <a:prstGeom prst="rect">
            <a:avLst/>
          </a:prstGeom>
          <a:solidFill>
            <a:srgbClr val="33928A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428715" y="1495658"/>
            <a:ext cx="431539" cy="345264"/>
          </a:xfrm>
          <a:prstGeom prst="rect">
            <a:avLst/>
          </a:prstGeom>
          <a:solidFill>
            <a:srgbClr val="33928A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954710" y="1508485"/>
            <a:ext cx="431539" cy="345264"/>
          </a:xfrm>
          <a:prstGeom prst="rect">
            <a:avLst/>
          </a:prstGeom>
          <a:solidFill>
            <a:srgbClr val="33928A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519196" y="1495658"/>
            <a:ext cx="431539" cy="345264"/>
          </a:xfrm>
          <a:prstGeom prst="rect">
            <a:avLst/>
          </a:prstGeom>
          <a:solidFill>
            <a:srgbClr val="33928A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158684" y="756776"/>
            <a:ext cx="795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master</a:t>
            </a:r>
            <a:endParaRPr lang="en-US" sz="1200" dirty="0" smtClean="0">
              <a:solidFill>
                <a:schemeClr val="bg2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170639" y="1319630"/>
            <a:ext cx="9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segments</a:t>
            </a:r>
            <a:endParaRPr lang="en-US" sz="1200" dirty="0" smtClean="0">
              <a:solidFill>
                <a:schemeClr val="bg2"/>
              </a:solidFill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H="1">
            <a:off x="5413911" y="1205710"/>
            <a:ext cx="2501690" cy="2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5617627" y="1217016"/>
            <a:ext cx="0" cy="282187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6105136" y="1217017"/>
            <a:ext cx="0" cy="282187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6643961" y="1217017"/>
            <a:ext cx="0" cy="282187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7144300" y="1178537"/>
            <a:ext cx="0" cy="282187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657466" y="1204190"/>
            <a:ext cx="0" cy="282187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6643962" y="922002"/>
            <a:ext cx="0" cy="282187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170154" y="1924004"/>
            <a:ext cx="1026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p</a:t>
            </a:r>
            <a:r>
              <a:rPr lang="en-US" sz="1000" dirty="0" smtClean="0">
                <a:solidFill>
                  <a:schemeClr val="bg2"/>
                </a:solidFill>
              </a:rPr>
              <a:t>aram-list-1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285419" y="1909656"/>
            <a:ext cx="1026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p</a:t>
            </a:r>
            <a:r>
              <a:rPr lang="en-US" sz="1000" dirty="0" smtClean="0">
                <a:solidFill>
                  <a:schemeClr val="bg2"/>
                </a:solidFill>
              </a:rPr>
              <a:t>aram-list-n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273465" y="1885524"/>
            <a:ext cx="692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. . .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054695" y="2063575"/>
            <a:ext cx="1526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</a:t>
            </a:r>
            <a:r>
              <a:rPr lang="en-US" sz="1000" dirty="0" smtClean="0">
                <a:solidFill>
                  <a:schemeClr val="bg2"/>
                </a:solidFill>
              </a:rPr>
              <a:t>raining set(serialized)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003177" y="2036402"/>
            <a:ext cx="1526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</a:t>
            </a:r>
            <a:r>
              <a:rPr lang="en-US" sz="1000" dirty="0" smtClean="0">
                <a:solidFill>
                  <a:schemeClr val="bg2"/>
                </a:solidFill>
              </a:rPr>
              <a:t>raining set(serialized)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4196643" y="1271784"/>
            <a:ext cx="369890" cy="345263"/>
          </a:xfrm>
          <a:prstGeom prst="ellipse">
            <a:avLst/>
          </a:prstGeom>
          <a:solidFill>
            <a:srgbClr val="33928A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925733" y="1770083"/>
            <a:ext cx="1064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Driver function (PL/Python)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528706" y="756774"/>
            <a:ext cx="705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</a:t>
            </a:r>
            <a:r>
              <a:rPr lang="en-US" sz="1000" dirty="0" smtClean="0">
                <a:solidFill>
                  <a:schemeClr val="bg2"/>
                </a:solidFill>
              </a:rPr>
              <a:t>ickle and distribute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>
            <a:off x="4692825" y="1456747"/>
            <a:ext cx="369890" cy="2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grpSp>
        <p:nvGrpSpPr>
          <p:cNvPr id="161" name="Group 160"/>
          <p:cNvGrpSpPr/>
          <p:nvPr/>
        </p:nvGrpSpPr>
        <p:grpSpPr>
          <a:xfrm>
            <a:off x="5311865" y="2603821"/>
            <a:ext cx="1000095" cy="246221"/>
            <a:chOff x="5311861" y="2603817"/>
            <a:chExt cx="1000095" cy="246221"/>
          </a:xfrm>
        </p:grpSpPr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1861" y="2626132"/>
              <a:ext cx="461270" cy="177499"/>
            </a:xfrm>
            <a:prstGeom prst="rect">
              <a:avLst/>
            </a:prstGeom>
          </p:spPr>
        </p:pic>
        <p:sp>
          <p:nvSpPr>
            <p:cNvPr id="160" name="TextBox 159"/>
            <p:cNvSpPr txBox="1"/>
            <p:nvPr/>
          </p:nvSpPr>
          <p:spPr>
            <a:xfrm>
              <a:off x="5708985" y="2603817"/>
              <a:ext cx="6029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2"/>
                  </a:solidFill>
                </a:rPr>
                <a:t>m</a:t>
              </a:r>
              <a:r>
                <a:rPr lang="en-US" sz="1000" dirty="0" smtClean="0">
                  <a:solidFill>
                    <a:schemeClr val="bg2"/>
                  </a:solidFill>
                </a:rPr>
                <a:t>dl-1</a:t>
              </a:r>
              <a:endParaRPr lang="en-US" sz="10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162" name="Rounded Rectangle 161"/>
          <p:cNvSpPr/>
          <p:nvPr/>
        </p:nvSpPr>
        <p:spPr>
          <a:xfrm>
            <a:off x="5208649" y="2590992"/>
            <a:ext cx="962188" cy="256534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/>
          <p:cNvGrpSpPr/>
          <p:nvPr/>
        </p:nvGrpSpPr>
        <p:grpSpPr>
          <a:xfrm>
            <a:off x="7221860" y="2563821"/>
            <a:ext cx="1000095" cy="246221"/>
            <a:chOff x="5311861" y="2603817"/>
            <a:chExt cx="1000095" cy="246221"/>
          </a:xfrm>
        </p:grpSpPr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1861" y="2626132"/>
              <a:ext cx="461270" cy="177499"/>
            </a:xfrm>
            <a:prstGeom prst="rect">
              <a:avLst/>
            </a:prstGeom>
          </p:spPr>
        </p:pic>
        <p:sp>
          <p:nvSpPr>
            <p:cNvPr id="165" name="TextBox 164"/>
            <p:cNvSpPr txBox="1"/>
            <p:nvPr/>
          </p:nvSpPr>
          <p:spPr>
            <a:xfrm>
              <a:off x="5708985" y="2603817"/>
              <a:ext cx="6029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2"/>
                  </a:solidFill>
                </a:rPr>
                <a:t>m</a:t>
              </a:r>
              <a:r>
                <a:rPr lang="en-US" sz="1000" dirty="0" smtClean="0">
                  <a:solidFill>
                    <a:schemeClr val="bg2"/>
                  </a:solidFill>
                </a:rPr>
                <a:t>dl-n</a:t>
              </a:r>
              <a:endParaRPr lang="en-US" sz="10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166" name="Rounded Rectangle 165"/>
          <p:cNvSpPr/>
          <p:nvPr/>
        </p:nvSpPr>
        <p:spPr>
          <a:xfrm>
            <a:off x="7118647" y="2550990"/>
            <a:ext cx="962188" cy="256534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/>
          <p:cNvCxnSpPr/>
          <p:nvPr/>
        </p:nvCxnSpPr>
        <p:spPr>
          <a:xfrm>
            <a:off x="5590418" y="2292937"/>
            <a:ext cx="0" cy="282187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7630259" y="2241631"/>
            <a:ext cx="0" cy="282187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6336061" y="2538161"/>
            <a:ext cx="692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. . .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29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61" y="166722"/>
            <a:ext cx="8791222" cy="460375"/>
          </a:xfrm>
        </p:spPr>
        <p:txBody>
          <a:bodyPr/>
          <a:lstStyle/>
          <a:p>
            <a:r>
              <a:rPr lang="en-GB" dirty="0" smtClean="0"/>
              <a:t>Model Training and Scoring : XGBoost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0310" y="4668346"/>
            <a:ext cx="661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https://github.com/</a:t>
            </a:r>
            <a:r>
              <a:rPr lang="en-US" dirty="0" err="1">
                <a:solidFill>
                  <a:schemeClr val="bg1"/>
                </a:solidFill>
              </a:rPr>
              <a:t>vatsan</a:t>
            </a:r>
            <a:r>
              <a:rPr lang="en-US" dirty="0">
                <a:solidFill>
                  <a:schemeClr val="bg1"/>
                </a:solidFill>
              </a:rPr>
              <a:t>/gp_xgboost_gridsearch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74" y="753959"/>
            <a:ext cx="5131807" cy="3847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707" y="1005331"/>
            <a:ext cx="3944463" cy="12698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0934" y="705496"/>
            <a:ext cx="160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</a:t>
            </a:r>
            <a:r>
              <a:rPr lang="en-US" sz="1400" b="1" dirty="0" smtClean="0"/>
              <a:t>raining</a:t>
            </a:r>
            <a:endParaRPr lang="en-US" sz="1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308673" y="699159"/>
            <a:ext cx="160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Scoring</a:t>
            </a:r>
            <a:endParaRPr 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9965040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68868" y="1950619"/>
            <a:ext cx="7519050" cy="507831"/>
          </a:xfrm>
        </p:spPr>
        <p:txBody>
          <a:bodyPr/>
          <a:lstStyle/>
          <a:p>
            <a:pPr algn="ctr"/>
            <a:r>
              <a:rPr lang="en-US" sz="3600" dirty="0" smtClean="0"/>
              <a:t>Python on Clou</a:t>
            </a:r>
            <a:r>
              <a:rPr lang="en-US" sz="3600" dirty="0" smtClean="0"/>
              <a:t>d Foundry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58762" y="4650723"/>
            <a:ext cx="7585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Ian Huston, Ronert Obst, Alex Kagoshima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6842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Cloud Foundry?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3" y="897854"/>
            <a:ext cx="3515126" cy="3501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3912" y="1056343"/>
            <a:ext cx="474337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tx2"/>
                </a:solidFill>
              </a:rPr>
              <a:t>http://</a:t>
            </a:r>
            <a:r>
              <a:rPr lang="en-GB" sz="2800" dirty="0" err="1" smtClean="0">
                <a:solidFill>
                  <a:schemeClr val="tx2"/>
                </a:solidFill>
              </a:rPr>
              <a:t>cloudfoundry.org</a:t>
            </a:r>
            <a:endParaRPr lang="en-GB" sz="2800" dirty="0" smtClean="0">
              <a:solidFill>
                <a:schemeClr val="tx2"/>
              </a:solidFill>
            </a:endParaRPr>
          </a:p>
          <a:p>
            <a:pPr algn="ctr"/>
            <a:endParaRPr lang="en-GB" sz="2800" dirty="0">
              <a:solidFill>
                <a:schemeClr val="tx2"/>
              </a:solidFill>
            </a:endParaRPr>
          </a:p>
          <a:p>
            <a:pPr algn="ctr"/>
            <a:r>
              <a:rPr lang="en-GB" sz="2800" dirty="0" smtClean="0">
                <a:solidFill>
                  <a:schemeClr val="tx2"/>
                </a:solidFill>
              </a:rPr>
              <a:t>Open Source Cloud Platform</a:t>
            </a:r>
          </a:p>
          <a:p>
            <a:pPr algn="ctr"/>
            <a:endParaRPr lang="en-GB" sz="2800" dirty="0">
              <a:solidFill>
                <a:schemeClr val="tx2"/>
              </a:solidFill>
            </a:endParaRPr>
          </a:p>
          <a:p>
            <a:pPr algn="ctr"/>
            <a:r>
              <a:rPr lang="en-GB" sz="2800" dirty="0" smtClean="0">
                <a:solidFill>
                  <a:schemeClr val="tx2"/>
                </a:solidFill>
              </a:rPr>
              <a:t>Simple App Deployment, Scaling &amp; Availability</a:t>
            </a:r>
          </a:p>
          <a:p>
            <a:pPr algn="ctr"/>
            <a:endParaRPr lang="en-GB" sz="2800" dirty="0">
              <a:solidFill>
                <a:schemeClr val="tx2"/>
              </a:solidFill>
            </a:endParaRPr>
          </a:p>
          <a:p>
            <a:pPr algn="ctr"/>
            <a:r>
              <a:rPr lang="en-GB" sz="2800" dirty="0" smtClean="0">
                <a:solidFill>
                  <a:schemeClr val="tx2"/>
                </a:solidFill>
              </a:rPr>
              <a:t>No Cloud Provider Lock 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993" y="4650709"/>
            <a:ext cx="176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 err="1" smtClean="0">
                <a:solidFill>
                  <a:schemeClr val="bg1"/>
                </a:solidFill>
              </a:rPr>
              <a:t>anhuston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9671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can CF help data scientists?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66717" y="846402"/>
            <a:ext cx="8410575" cy="3633492"/>
          </a:xfrm>
        </p:spPr>
        <p:txBody>
          <a:bodyPr/>
          <a:lstStyle/>
          <a:p>
            <a:r>
              <a:rPr lang="en-GB" dirty="0" smtClean="0"/>
              <a:t>Jamie is a data scientist who has just finished some analysis. They want to put up a simple internal web app with </a:t>
            </a:r>
            <a:r>
              <a:rPr lang="en-GB" dirty="0" err="1" smtClean="0"/>
              <a:t>Javascript</a:t>
            </a:r>
            <a:r>
              <a:rPr lang="en-GB" dirty="0" smtClean="0"/>
              <a:t> visualisations connected to internal data stores.</a:t>
            </a:r>
          </a:p>
          <a:p>
            <a:r>
              <a:rPr lang="en-GB" dirty="0" smtClean="0"/>
              <a:t>Sam is a data engineer who wants to set up a REST API to expose a production machine learning model as a service.</a:t>
            </a:r>
          </a:p>
          <a:p>
            <a:r>
              <a:rPr lang="en-GB" dirty="0" smtClean="0"/>
              <a:t>Alex is a data scientist who has an existing </a:t>
            </a:r>
            <a:r>
              <a:rPr lang="en-GB" dirty="0" err="1" smtClean="0"/>
              <a:t>RShiny</a:t>
            </a:r>
            <a:r>
              <a:rPr lang="en-GB" dirty="0" smtClean="0"/>
              <a:t> or Python app that they want to make available with multiple instances.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993" y="4650709"/>
            <a:ext cx="176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 err="1" smtClean="0">
                <a:solidFill>
                  <a:schemeClr val="bg1"/>
                </a:solidFill>
              </a:rPr>
              <a:t>anhuston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3317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4"/>
          <p:cNvSpPr>
            <a:spLocks noGrp="1"/>
          </p:cNvSpPr>
          <p:nvPr>
            <p:ph type="title"/>
          </p:nvPr>
        </p:nvSpPr>
        <p:spPr>
          <a:xfrm>
            <a:off x="38" y="171469"/>
            <a:ext cx="8968725" cy="69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latin typeface="+mj-lt"/>
              </a:rPr>
              <a:t>Pivotal Data Science Knowledge </a:t>
            </a:r>
            <a:r>
              <a:rPr lang="en-US" sz="2800" dirty="0">
                <a:latin typeface="+mj-lt"/>
              </a:rPr>
              <a:t>Development</a:t>
            </a:r>
          </a:p>
        </p:txBody>
      </p:sp>
      <p:pic>
        <p:nvPicPr>
          <p:cNvPr id="2457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42955"/>
            <a:ext cx="79375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2381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8" y="1"/>
            <a:ext cx="5750932" cy="46157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8052" y="693181"/>
            <a:ext cx="3094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Cloud Foundry is a Platform</a:t>
            </a:r>
          </a:p>
          <a:p>
            <a:pPr algn="ctr"/>
            <a:endParaRPr lang="en-GB" dirty="0"/>
          </a:p>
          <a:p>
            <a:pPr algn="ctr"/>
            <a:r>
              <a:rPr lang="en-GB" dirty="0" smtClean="0"/>
              <a:t>You bring the apps, the rest is taken care of!</a:t>
            </a:r>
          </a:p>
          <a:p>
            <a:pPr algn="ctr"/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2630" y="4252594"/>
            <a:ext cx="50313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bg2"/>
                </a:solidFill>
              </a:rPr>
              <a:t>Source: Albert Barron (IBM), </a:t>
            </a:r>
            <a:endParaRPr lang="en-GB" sz="1050" dirty="0" smtClean="0">
              <a:solidFill>
                <a:schemeClr val="bg2"/>
              </a:solidFill>
            </a:endParaRPr>
          </a:p>
          <a:p>
            <a:pPr algn="r"/>
            <a:r>
              <a:rPr lang="en-GB" sz="1050" dirty="0" smtClean="0">
                <a:solidFill>
                  <a:schemeClr val="bg2"/>
                </a:solidFill>
              </a:rPr>
              <a:t>https</a:t>
            </a:r>
            <a:r>
              <a:rPr lang="en-GB" sz="1050" dirty="0">
                <a:solidFill>
                  <a:schemeClr val="bg2"/>
                </a:solidFill>
              </a:rPr>
              <a:t>://</a:t>
            </a:r>
            <a:r>
              <a:rPr lang="en-GB" sz="1050" dirty="0" err="1">
                <a:solidFill>
                  <a:schemeClr val="bg2"/>
                </a:solidFill>
              </a:rPr>
              <a:t>www.linkedin.com</a:t>
            </a:r>
            <a:r>
              <a:rPr lang="en-GB" sz="1050" dirty="0">
                <a:solidFill>
                  <a:schemeClr val="bg2"/>
                </a:solidFill>
              </a:rPr>
              <a:t>/pulse/20140730172610-9679881-pizza-as-a-service</a:t>
            </a:r>
          </a:p>
          <a:p>
            <a:pPr algn="r"/>
            <a:endParaRPr lang="en-GB" sz="1050" dirty="0" err="1" smtClean="0">
              <a:solidFill>
                <a:schemeClr val="bg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57789" y="434662"/>
            <a:ext cx="1346775" cy="3233886"/>
          </a:xfrm>
          <a:prstGeom prst="roundRect">
            <a:avLst/>
          </a:prstGeom>
          <a:solidFill>
            <a:schemeClr val="lt1">
              <a:alpha val="0"/>
            </a:schemeClr>
          </a:solidFill>
          <a:ln w="5715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993" y="4650709"/>
            <a:ext cx="176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 err="1" smtClean="0">
                <a:solidFill>
                  <a:schemeClr val="bg1"/>
                </a:solidFill>
              </a:rPr>
              <a:t>anhuston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5176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Cloud Foundry Foundation: Industry Standard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0181" y="1056297"/>
            <a:ext cx="8377676" cy="3447624"/>
            <a:chOff x="310830" y="843514"/>
            <a:chExt cx="8481263" cy="3719747"/>
          </a:xfrm>
        </p:grpSpPr>
        <p:sp>
          <p:nvSpPr>
            <p:cNvPr id="32" name="Rounded Rectangle 31"/>
            <p:cNvSpPr/>
            <p:nvPr/>
          </p:nvSpPr>
          <p:spPr>
            <a:xfrm>
              <a:off x="310830" y="3563924"/>
              <a:ext cx="8481263" cy="999337"/>
            </a:xfrm>
            <a:prstGeom prst="roundRect">
              <a:avLst>
                <a:gd name="adj" fmla="val 10451"/>
              </a:avLst>
            </a:prstGeom>
            <a:solidFill>
              <a:srgbClr val="FFFFFF"/>
            </a:solidFill>
            <a:ln w="19050" cmpd="sng">
              <a:noFill/>
              <a:prstDash val="dot"/>
            </a:ln>
            <a:effectLst>
              <a:outerShdw blurRad="63500" dir="270000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10830" y="2187460"/>
              <a:ext cx="8481263" cy="1163477"/>
            </a:xfrm>
            <a:prstGeom prst="roundRect">
              <a:avLst>
                <a:gd name="adj" fmla="val 10141"/>
              </a:avLst>
            </a:prstGeom>
            <a:solidFill>
              <a:srgbClr val="FFFFFF"/>
            </a:solidFill>
            <a:ln w="19050" cmpd="sng">
              <a:noFill/>
              <a:prstDash val="dot"/>
            </a:ln>
            <a:effectLst>
              <a:outerShdw blurRad="63500" dir="270000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3237" y="2294553"/>
              <a:ext cx="1351545" cy="45283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7975" y="2841224"/>
              <a:ext cx="875160" cy="41570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2702" y="2316160"/>
              <a:ext cx="621185" cy="40962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8184" y="2930320"/>
              <a:ext cx="1064305" cy="23750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6382" y="2180780"/>
              <a:ext cx="1257678" cy="680383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/>
            <a:srcRect t="14317" b="15926"/>
            <a:stretch>
              <a:fillRect/>
            </a:stretch>
          </p:blipFill>
          <p:spPr>
            <a:xfrm>
              <a:off x="550863" y="2293215"/>
              <a:ext cx="939344" cy="45551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38779" y="2779259"/>
              <a:ext cx="814713" cy="48882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7445" y="2810388"/>
              <a:ext cx="475253" cy="477372"/>
            </a:xfrm>
            <a:prstGeom prst="rect">
              <a:avLst/>
            </a:prstGeom>
          </p:spPr>
        </p:pic>
        <p:sp>
          <p:nvSpPr>
            <p:cNvPr id="43" name="Rounded Rectangle 42"/>
            <p:cNvSpPr/>
            <p:nvPr/>
          </p:nvSpPr>
          <p:spPr>
            <a:xfrm>
              <a:off x="310830" y="843514"/>
              <a:ext cx="8481263" cy="1074655"/>
            </a:xfrm>
            <a:prstGeom prst="roundRect">
              <a:avLst>
                <a:gd name="adj" fmla="val 10244"/>
              </a:avLst>
            </a:prstGeom>
            <a:solidFill>
              <a:schemeClr val="bg1"/>
            </a:solidFill>
            <a:ln w="19050" cmpd="sng">
              <a:noFill/>
              <a:prstDash val="dot"/>
            </a:ln>
            <a:effectLst>
              <a:outerShdw blurRad="63500" dir="270000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45854" y="929258"/>
              <a:ext cx="1510031" cy="38173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32020" y="967378"/>
              <a:ext cx="1632828" cy="459353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12139" y="1422075"/>
              <a:ext cx="806799" cy="4059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71149" y="1393636"/>
              <a:ext cx="934336" cy="50380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55823" y="1237363"/>
              <a:ext cx="640331" cy="64033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56555" y="2354257"/>
              <a:ext cx="1214187" cy="333429"/>
            </a:xfrm>
            <a:prstGeom prst="rect">
              <a:avLst/>
            </a:prstGeom>
          </p:spPr>
        </p:pic>
        <p:pic>
          <p:nvPicPr>
            <p:cNvPr id="50" name="Picture 53" descr="\\kensui-vsv1\★情報戦略担当☆\広報業務\ＣＩロゴ\ロゴ\NTT\NTT_Logo_L\L_JPEG\NTT_Logo_L-4C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621" y="2866504"/>
              <a:ext cx="1004671" cy="365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9474" y="1054210"/>
              <a:ext cx="1220785" cy="278517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4145862" y="2043676"/>
              <a:ext cx="482607" cy="2656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accent1"/>
                  </a:solidFill>
                </a:rPr>
                <a:t>Gold</a:t>
              </a:r>
              <a:endParaRPr lang="en-US" sz="1200" b="1" dirty="0">
                <a:solidFill>
                  <a:schemeClr val="accent1"/>
                </a:solidFill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201682" y="3742068"/>
              <a:ext cx="1044339" cy="407944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08653" y="4253554"/>
              <a:ext cx="701233" cy="14831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78685" y="4116588"/>
              <a:ext cx="459093" cy="40530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208627" y="3676634"/>
              <a:ext cx="546435" cy="42429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980761" y="4219017"/>
              <a:ext cx="1141270" cy="217384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895497" y="4179841"/>
              <a:ext cx="623198" cy="29573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595571" y="3623716"/>
              <a:ext cx="1094237" cy="530127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292906" y="4169289"/>
              <a:ext cx="1161747" cy="31684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625528" y="4230477"/>
              <a:ext cx="840883" cy="194465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744692" y="3731778"/>
              <a:ext cx="741996" cy="314003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637286" y="4231768"/>
              <a:ext cx="1087336" cy="191883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661045" y="4233630"/>
              <a:ext cx="1030893" cy="226043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76518" y="3764354"/>
              <a:ext cx="1055733" cy="248851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494858" y="3794659"/>
              <a:ext cx="1026766" cy="18824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590438" y="3703128"/>
              <a:ext cx="795335" cy="391486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4116859" y="3436562"/>
              <a:ext cx="540611" cy="2656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accent1"/>
                  </a:solidFill>
                </a:rPr>
                <a:t>Silver</a:t>
              </a:r>
              <a:endParaRPr lang="en-US" sz="7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741075" y="3790867"/>
              <a:ext cx="861630" cy="195825"/>
            </a:xfrm>
            <a:prstGeom prst="rect">
              <a:avLst/>
            </a:prstGeom>
          </p:spPr>
        </p:pic>
        <p:pic>
          <p:nvPicPr>
            <p:cNvPr id="71" name="Picture 70" descr="Canopy-stand alone_RGB.png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354435" y="3776354"/>
              <a:ext cx="834168" cy="224851"/>
            </a:xfrm>
            <a:prstGeom prst="rect">
              <a:avLst/>
            </a:prstGeom>
          </p:spPr>
        </p:pic>
        <p:pic>
          <p:nvPicPr>
            <p:cNvPr id="72" name="Picture 71" descr="swisscom.png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7747278" y="2561126"/>
              <a:ext cx="621170" cy="457490"/>
            </a:xfrm>
            <a:prstGeom prst="rect">
              <a:avLst/>
            </a:prstGeom>
          </p:spPr>
        </p:pic>
        <p:pic>
          <p:nvPicPr>
            <p:cNvPr id="73" name="Picture 32" descr="ibm.jpeg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709" y="866092"/>
              <a:ext cx="997781" cy="708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" name="TextBox 50"/>
          <p:cNvSpPr txBox="1"/>
          <p:nvPr/>
        </p:nvSpPr>
        <p:spPr>
          <a:xfrm>
            <a:off x="440993" y="4650709"/>
            <a:ext cx="176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 err="1" smtClean="0">
                <a:solidFill>
                  <a:schemeClr val="bg1"/>
                </a:solidFill>
              </a:rPr>
              <a:t>anhuston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985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CF for data scientists &amp; developers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dirty="0" smtClean="0"/>
              <a:t>Easily deploy your web app</a:t>
            </a: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3600" dirty="0" err="1" smtClean="0">
                <a:latin typeface="Consolas"/>
                <a:cs typeface="Consolas"/>
              </a:rPr>
              <a:t>cf</a:t>
            </a:r>
            <a:r>
              <a:rPr lang="en-GB" sz="3600" dirty="0" smtClean="0">
                <a:latin typeface="Consolas"/>
                <a:cs typeface="Consolas"/>
              </a:rPr>
              <a:t> push </a:t>
            </a:r>
            <a:r>
              <a:rPr lang="en-GB" sz="3600" dirty="0" err="1" smtClean="0">
                <a:latin typeface="Consolas"/>
                <a:cs typeface="Consolas"/>
              </a:rPr>
              <a:t>myapp</a:t>
            </a:r>
            <a:endParaRPr lang="en-GB" sz="3600" dirty="0" smtClean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dirty="0" smtClean="0"/>
              <a:t>Scale up and out quickly</a:t>
            </a: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3600" dirty="0" err="1" smtClean="0">
                <a:latin typeface="Consolas"/>
                <a:cs typeface="Consolas"/>
              </a:rPr>
              <a:t>cf</a:t>
            </a:r>
            <a:r>
              <a:rPr lang="en-GB" sz="3600" dirty="0" smtClean="0">
                <a:latin typeface="Consolas"/>
                <a:cs typeface="Consolas"/>
              </a:rPr>
              <a:t> </a:t>
            </a:r>
            <a:r>
              <a:rPr lang="en-GB" sz="3600" dirty="0">
                <a:latin typeface="Consolas"/>
                <a:cs typeface="Consolas"/>
              </a:rPr>
              <a:t>scale </a:t>
            </a:r>
            <a:r>
              <a:rPr lang="en-GB" sz="3600" dirty="0" err="1">
                <a:latin typeface="Consolas"/>
                <a:cs typeface="Consolas"/>
              </a:rPr>
              <a:t>myapp</a:t>
            </a:r>
            <a:r>
              <a:rPr lang="en-GB" sz="3600" dirty="0">
                <a:latin typeface="Consolas"/>
                <a:cs typeface="Consolas"/>
              </a:rPr>
              <a:t> –</a:t>
            </a:r>
            <a:r>
              <a:rPr lang="en-GB" sz="3600" dirty="0" err="1">
                <a:latin typeface="Consolas"/>
                <a:cs typeface="Consolas"/>
              </a:rPr>
              <a:t>i</a:t>
            </a:r>
            <a:r>
              <a:rPr lang="en-GB" sz="3600" dirty="0">
                <a:latin typeface="Consolas"/>
                <a:cs typeface="Consolas"/>
              </a:rPr>
              <a:t> </a:t>
            </a:r>
            <a:r>
              <a:rPr lang="en-GB" sz="3600" dirty="0" smtClean="0">
                <a:latin typeface="Consolas"/>
                <a:cs typeface="Consolas"/>
              </a:rPr>
              <a:t>5 –m 1G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dirty="0" smtClean="0"/>
              <a:t>Create and bind services</a:t>
            </a:r>
          </a:p>
          <a:p>
            <a:pPr marL="0" lvl="1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3600" dirty="0" err="1" smtClean="0">
                <a:latin typeface="Consolas"/>
                <a:cs typeface="Consolas"/>
              </a:rPr>
              <a:t>cf</a:t>
            </a:r>
            <a:r>
              <a:rPr lang="en-GB" sz="3600" dirty="0" smtClean="0">
                <a:latin typeface="Consolas"/>
                <a:cs typeface="Consolas"/>
              </a:rPr>
              <a:t> </a:t>
            </a:r>
            <a:r>
              <a:rPr lang="en-GB" sz="3600" dirty="0">
                <a:latin typeface="Consolas"/>
                <a:cs typeface="Consolas"/>
              </a:rPr>
              <a:t>bind-service </a:t>
            </a:r>
            <a:r>
              <a:rPr lang="en-GB" sz="3600" dirty="0" err="1" smtClean="0">
                <a:latin typeface="Consolas"/>
                <a:cs typeface="Consolas"/>
              </a:rPr>
              <a:t>myapp</a:t>
            </a:r>
            <a:r>
              <a:rPr lang="en-GB" sz="3600" dirty="0" smtClean="0">
                <a:latin typeface="Consolas"/>
                <a:cs typeface="Consolas"/>
              </a:rPr>
              <a:t> </a:t>
            </a:r>
            <a:r>
              <a:rPr lang="en-GB" sz="3600" dirty="0" err="1" smtClean="0">
                <a:latin typeface="Consolas"/>
                <a:cs typeface="Consolas"/>
              </a:rPr>
              <a:t>redis</a:t>
            </a:r>
            <a:endParaRPr lang="en-GB" sz="3600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2000" dirty="0"/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endParaRPr lang="en-GB" sz="36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993" y="4650709"/>
            <a:ext cx="176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 err="1" smtClean="0">
                <a:solidFill>
                  <a:schemeClr val="bg1"/>
                </a:solidFill>
              </a:rPr>
              <a:t>anhuston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963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Python on Cloud Foundry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First class language (with Go, Java, Ruby, </a:t>
            </a:r>
            <a:r>
              <a:rPr lang="en-GB" dirty="0" err="1" smtClean="0"/>
              <a:t>Node.js</a:t>
            </a:r>
            <a:r>
              <a:rPr lang="en-GB" dirty="0" smtClean="0"/>
              <a:t>, PHP)</a:t>
            </a:r>
          </a:p>
          <a:p>
            <a:r>
              <a:rPr lang="en-GB" dirty="0" smtClean="0"/>
              <a:t>Automatic app type detection</a:t>
            </a:r>
          </a:p>
          <a:p>
            <a:pPr lvl="1"/>
            <a:r>
              <a:rPr lang="en-GB" dirty="0" smtClean="0"/>
              <a:t>Looks for </a:t>
            </a:r>
            <a:r>
              <a:rPr lang="en-GB" dirty="0" err="1" smtClean="0"/>
              <a:t>requirements.txt</a:t>
            </a:r>
            <a:r>
              <a:rPr lang="en-GB" dirty="0" smtClean="0"/>
              <a:t> or </a:t>
            </a:r>
            <a:r>
              <a:rPr lang="en-GB" dirty="0" err="1" smtClean="0"/>
              <a:t>setup.py</a:t>
            </a:r>
            <a:endParaRPr lang="en-GB" dirty="0" smtClean="0"/>
          </a:p>
          <a:p>
            <a:r>
              <a:rPr lang="en-GB" b="1" dirty="0" err="1" smtClean="0"/>
              <a:t>Buildpack</a:t>
            </a:r>
            <a:r>
              <a:rPr lang="en-GB" b="1" dirty="0" smtClean="0"/>
              <a:t> </a:t>
            </a:r>
            <a:r>
              <a:rPr lang="en-GB" dirty="0" smtClean="0"/>
              <a:t>takes care of </a:t>
            </a:r>
          </a:p>
          <a:p>
            <a:pPr lvl="1"/>
            <a:r>
              <a:rPr lang="en-GB" dirty="0" smtClean="0"/>
              <a:t>Detecting that a Python app is being pushed</a:t>
            </a:r>
          </a:p>
          <a:p>
            <a:pPr lvl="1"/>
            <a:r>
              <a:rPr lang="en-GB" dirty="0" smtClean="0"/>
              <a:t>Installing Python interpreter</a:t>
            </a:r>
            <a:endParaRPr lang="en-GB" dirty="0"/>
          </a:p>
          <a:p>
            <a:pPr lvl="1"/>
            <a:r>
              <a:rPr lang="en-GB" dirty="0" smtClean="0"/>
              <a:t>Installing packages in </a:t>
            </a:r>
            <a:r>
              <a:rPr lang="en-GB" dirty="0" err="1" smtClean="0"/>
              <a:t>requirements.txt</a:t>
            </a:r>
            <a:r>
              <a:rPr lang="en-GB" dirty="0" smtClean="0"/>
              <a:t> using pip</a:t>
            </a:r>
          </a:p>
          <a:p>
            <a:pPr lvl="1"/>
            <a:r>
              <a:rPr lang="en-GB" dirty="0" smtClean="0"/>
              <a:t>Starting web app as requested (e.g. python </a:t>
            </a:r>
            <a:r>
              <a:rPr lang="en-GB" dirty="0" err="1" smtClean="0"/>
              <a:t>myapp.py</a:t>
            </a:r>
            <a:r>
              <a:rPr lang="en-GB" dirty="0" smtClean="0"/>
              <a:t>)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40993" y="4650709"/>
            <a:ext cx="176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 err="1" smtClean="0">
                <a:solidFill>
                  <a:schemeClr val="bg1"/>
                </a:solidFill>
              </a:rPr>
              <a:t>anhuston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9620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Official Python </a:t>
            </a:r>
            <a:r>
              <a:rPr lang="en-GB" dirty="0" err="1"/>
              <a:t>B</a:t>
            </a:r>
            <a:r>
              <a:rPr lang="en-GB" dirty="0" err="1" smtClean="0"/>
              <a:t>uildpack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GB" dirty="0" smtClean="0"/>
              <a:t> Great for simple pip based requirements</a:t>
            </a:r>
          </a:p>
          <a:p>
            <a:pPr>
              <a:buFont typeface="Wingdings" charset="2"/>
              <a:buChar char="ü"/>
            </a:pPr>
            <a:r>
              <a:rPr lang="en-GB" dirty="0" smtClean="0"/>
              <a:t> Well tested and officially maintained</a:t>
            </a:r>
          </a:p>
          <a:p>
            <a:pPr>
              <a:buFont typeface="Wingdings" charset="2"/>
              <a:buChar char="ü"/>
            </a:pPr>
            <a:r>
              <a:rPr lang="en-GB" dirty="0"/>
              <a:t> </a:t>
            </a:r>
            <a:r>
              <a:rPr lang="en-GB" dirty="0" smtClean="0"/>
              <a:t>Covers both Python 2 and 3</a:t>
            </a:r>
          </a:p>
          <a:p>
            <a:pPr>
              <a:buFont typeface="Lucida Grande"/>
              <a:buChar char="✗"/>
            </a:pPr>
            <a:r>
              <a:rPr lang="en-GB" dirty="0" smtClean="0"/>
              <a:t>Suffers from the Python </a:t>
            </a:r>
            <a:r>
              <a:rPr lang="en-GB" dirty="0"/>
              <a:t>P</a:t>
            </a:r>
            <a:r>
              <a:rPr lang="en-GB" dirty="0" smtClean="0"/>
              <a:t>ackaging Problem:</a:t>
            </a:r>
          </a:p>
          <a:p>
            <a:pPr lvl="1">
              <a:buFont typeface="Lucida Grande"/>
              <a:buChar char="-"/>
            </a:pPr>
            <a:r>
              <a:rPr lang="en-GB" dirty="0" smtClean="0"/>
              <a:t>Hard to build packages with C, C++ or Fortran extensions</a:t>
            </a:r>
          </a:p>
          <a:p>
            <a:pPr lvl="1">
              <a:buFont typeface="Lucida Grande"/>
              <a:buChar char="-"/>
            </a:pPr>
            <a:r>
              <a:rPr lang="en-GB" dirty="0" smtClean="0"/>
              <a:t>Complicated local configuration of libraries and paths needed</a:t>
            </a:r>
          </a:p>
          <a:p>
            <a:pPr lvl="1">
              <a:buFont typeface="Lucida Grande"/>
              <a:buChar char="-"/>
            </a:pPr>
            <a:r>
              <a:rPr lang="en-GB" dirty="0" smtClean="0"/>
              <a:t>Takes a long time to build main PyData packages from source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40993" y="4650709"/>
            <a:ext cx="176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 err="1" smtClean="0">
                <a:solidFill>
                  <a:schemeClr val="bg1"/>
                </a:solidFill>
              </a:rPr>
              <a:t>anhuston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163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</a:t>
            </a:r>
            <a:r>
              <a:rPr lang="en-GB" dirty="0" err="1" smtClean="0"/>
              <a:t>conda</a:t>
            </a:r>
            <a:r>
              <a:rPr lang="en-GB" dirty="0" smtClean="0"/>
              <a:t> for package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http://</a:t>
            </a:r>
            <a:r>
              <a:rPr lang="en-GB" dirty="0" err="1" smtClean="0"/>
              <a:t>conda.pydata.org</a:t>
            </a:r>
            <a:endParaRPr lang="en-GB" dirty="0" smtClean="0"/>
          </a:p>
          <a:p>
            <a:r>
              <a:rPr lang="en-GB" dirty="0" smtClean="0"/>
              <a:t>Benefits:</a:t>
            </a:r>
          </a:p>
          <a:p>
            <a:pPr lvl="1"/>
            <a:r>
              <a:rPr lang="en-GB" dirty="0" smtClean="0"/>
              <a:t>Uses precompiled binary packages</a:t>
            </a:r>
          </a:p>
          <a:p>
            <a:pPr lvl="1"/>
            <a:r>
              <a:rPr lang="en-GB" dirty="0" smtClean="0"/>
              <a:t>No fiddling with Fortran or C compilers and library paths</a:t>
            </a:r>
          </a:p>
          <a:p>
            <a:pPr lvl="1"/>
            <a:r>
              <a:rPr lang="en-GB" dirty="0" smtClean="0"/>
              <a:t>Known good combinations of main package versions</a:t>
            </a:r>
          </a:p>
          <a:p>
            <a:pPr lvl="1"/>
            <a:r>
              <a:rPr lang="en-GB" dirty="0" smtClean="0"/>
              <a:t>Really simple environment management (better than </a:t>
            </a:r>
            <a:r>
              <a:rPr lang="en-GB" dirty="0" err="1" smtClean="0"/>
              <a:t>virtualenv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Easy to run Python 2 and 3 side-by-side</a:t>
            </a:r>
          </a:p>
          <a:p>
            <a:pPr marL="0" indent="0" algn="ctr">
              <a:buNone/>
            </a:pPr>
            <a:r>
              <a:rPr lang="en-GB" b="1" dirty="0" smtClean="0">
                <a:solidFill>
                  <a:srgbClr val="008881"/>
                </a:solidFill>
              </a:rPr>
              <a:t>Go try it out if you haven’t already!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84" y="785813"/>
            <a:ext cx="2745264" cy="1372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993" y="4650709"/>
            <a:ext cx="176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 err="1" smtClean="0">
                <a:solidFill>
                  <a:schemeClr val="bg1"/>
                </a:solidFill>
              </a:rPr>
              <a:t>anhuston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940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use the </a:t>
            </a:r>
            <a:r>
              <a:rPr lang="en-GB" dirty="0" err="1" smtClean="0"/>
              <a:t>conda</a:t>
            </a:r>
            <a:r>
              <a:rPr lang="en-GB" dirty="0" smtClean="0"/>
              <a:t> </a:t>
            </a:r>
            <a:r>
              <a:rPr lang="en-GB" dirty="0" err="1" smtClean="0"/>
              <a:t>buildpack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rgbClr val="008881"/>
                </a:solidFill>
              </a:rPr>
              <a:t>https://</a:t>
            </a:r>
            <a:r>
              <a:rPr lang="en-GB" dirty="0" err="1">
                <a:solidFill>
                  <a:srgbClr val="008881"/>
                </a:solidFill>
              </a:rPr>
              <a:t>github.com</a:t>
            </a:r>
            <a:r>
              <a:rPr lang="en-GB" dirty="0">
                <a:solidFill>
                  <a:srgbClr val="008881"/>
                </a:solidFill>
              </a:rPr>
              <a:t>/</a:t>
            </a:r>
            <a:r>
              <a:rPr lang="en-GB" dirty="0" err="1">
                <a:solidFill>
                  <a:srgbClr val="008881"/>
                </a:solidFill>
              </a:rPr>
              <a:t>ihuston</a:t>
            </a:r>
            <a:r>
              <a:rPr lang="en-GB" dirty="0">
                <a:solidFill>
                  <a:srgbClr val="008881"/>
                </a:solidFill>
              </a:rPr>
              <a:t>/python-</a:t>
            </a:r>
            <a:r>
              <a:rPr lang="en-GB" dirty="0" err="1">
                <a:solidFill>
                  <a:srgbClr val="008881"/>
                </a:solidFill>
              </a:rPr>
              <a:t>conda</a:t>
            </a:r>
            <a:r>
              <a:rPr lang="en-GB" dirty="0">
                <a:solidFill>
                  <a:srgbClr val="008881"/>
                </a:solidFill>
              </a:rPr>
              <a:t>-</a:t>
            </a:r>
            <a:r>
              <a:rPr lang="en-GB" dirty="0" err="1">
                <a:solidFill>
                  <a:srgbClr val="008881"/>
                </a:solidFill>
              </a:rPr>
              <a:t>buildpack</a:t>
            </a:r>
            <a:endParaRPr lang="en-GB" dirty="0">
              <a:solidFill>
                <a:srgbClr val="008881"/>
              </a:solidFill>
            </a:endParaRPr>
          </a:p>
          <a:p>
            <a:r>
              <a:rPr lang="en-GB" dirty="0" smtClean="0"/>
              <a:t>Specify as a custom </a:t>
            </a:r>
            <a:r>
              <a:rPr lang="en-GB" dirty="0" err="1" smtClean="0"/>
              <a:t>buildpack</a:t>
            </a:r>
            <a:r>
              <a:rPr lang="en-GB" dirty="0" smtClean="0"/>
              <a:t> when pushing app with manifest or </a:t>
            </a:r>
            <a:r>
              <a:rPr lang="en-GB" dirty="0" smtClean="0">
                <a:latin typeface="Consolas"/>
                <a:cs typeface="Consolas"/>
              </a:rPr>
              <a:t>-b</a:t>
            </a:r>
            <a:r>
              <a:rPr lang="en-GB" dirty="0" smtClean="0"/>
              <a:t> command line option.</a:t>
            </a:r>
          </a:p>
          <a:p>
            <a:r>
              <a:rPr lang="en-GB" dirty="0" smtClean="0"/>
              <a:t>Export your current environment to a </a:t>
            </a:r>
            <a:r>
              <a:rPr lang="en-GB" dirty="0" err="1" smtClean="0"/>
              <a:t>environment.yml</a:t>
            </a:r>
            <a:r>
              <a:rPr lang="en-GB" dirty="0" smtClean="0"/>
              <a:t> file</a:t>
            </a:r>
          </a:p>
          <a:p>
            <a:r>
              <a:rPr lang="en-GB" dirty="0" smtClean="0"/>
              <a:t>Or write </a:t>
            </a:r>
            <a:r>
              <a:rPr lang="en-GB" dirty="0" err="1" smtClean="0"/>
              <a:t>requirements.txt</a:t>
            </a:r>
            <a:r>
              <a:rPr lang="en-GB" dirty="0" smtClean="0"/>
              <a:t> (pip) and </a:t>
            </a:r>
            <a:r>
              <a:rPr lang="en-GB" dirty="0" err="1" smtClean="0"/>
              <a:t>conda_requirements.txt</a:t>
            </a:r>
            <a:endParaRPr lang="en-GB" dirty="0" smtClean="0"/>
          </a:p>
          <a:p>
            <a:r>
              <a:rPr lang="en-GB" dirty="0" smtClean="0"/>
              <a:t>Send me feedback &amp; pull requests!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4164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68868" y="1452021"/>
            <a:ext cx="7519050" cy="1006429"/>
          </a:xfrm>
        </p:spPr>
        <p:txBody>
          <a:bodyPr/>
          <a:lstStyle/>
          <a:p>
            <a:pPr algn="ctr"/>
            <a:r>
              <a:rPr lang="en-US" sz="3600" dirty="0" smtClean="0"/>
              <a:t>Putting it all together : Topic and Sentiment Analysis Demo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58762" y="4650723"/>
            <a:ext cx="7585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Srivatsan Ramanujam, Greg Cobb, Vinson </a:t>
            </a:r>
            <a:r>
              <a:rPr lang="en-US" sz="1400" dirty="0" err="1" smtClean="0">
                <a:solidFill>
                  <a:schemeClr val="bg1"/>
                </a:solidFill>
              </a:rPr>
              <a:t>Chuong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Ofri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Afek</a:t>
            </a:r>
            <a:r>
              <a:rPr lang="en-US" sz="1400" dirty="0" smtClean="0">
                <a:solidFill>
                  <a:schemeClr val="bg1"/>
                </a:solidFill>
              </a:rPr>
              <a:t>, Jarrod </a:t>
            </a:r>
            <a:r>
              <a:rPr lang="en-US" sz="1400" dirty="0" err="1" smtClean="0">
                <a:solidFill>
                  <a:schemeClr val="bg1"/>
                </a:solidFill>
              </a:rPr>
              <a:t>Vawdrey</a:t>
            </a:r>
            <a:r>
              <a:rPr lang="en-US" sz="1400" dirty="0" smtClean="0">
                <a:solidFill>
                  <a:schemeClr val="bg1"/>
                </a:solidFill>
              </a:rPr>
              <a:t>, Joelle </a:t>
            </a:r>
            <a:r>
              <a:rPr lang="en-US" sz="1400" dirty="0" err="1" smtClean="0">
                <a:solidFill>
                  <a:schemeClr val="bg1"/>
                </a:solidFill>
              </a:rPr>
              <a:t>Gernez</a:t>
            </a:r>
            <a:r>
              <a:rPr lang="en-US" sz="1400" dirty="0" smtClean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50634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Science + Agile = Quick Wins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87143" y="1004104"/>
            <a:ext cx="7953478" cy="3382962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cs typeface="Arial" charset="0"/>
              </a:rPr>
              <a:t>The Team</a:t>
            </a:r>
          </a:p>
          <a:p>
            <a:pPr lvl="1"/>
            <a:r>
              <a:rPr lang="en-US" dirty="0" smtClean="0">
                <a:cs typeface="Arial" charset="0"/>
              </a:rPr>
              <a:t>1 Data Scientist</a:t>
            </a:r>
          </a:p>
          <a:p>
            <a:pPr lvl="1"/>
            <a:r>
              <a:rPr lang="en-US" dirty="0" smtClean="0">
                <a:cs typeface="Arial" charset="0"/>
              </a:rPr>
              <a:t>2 Agile Developers</a:t>
            </a:r>
          </a:p>
          <a:p>
            <a:pPr lvl="1"/>
            <a:r>
              <a:rPr lang="en-US" dirty="0" smtClean="0">
                <a:cs typeface="Arial" charset="0"/>
              </a:rPr>
              <a:t>1 Designer (part-time)</a:t>
            </a:r>
          </a:p>
          <a:p>
            <a:pPr lvl="1"/>
            <a:r>
              <a:rPr lang="en-US" dirty="0" smtClean="0">
                <a:cs typeface="Arial" charset="0"/>
              </a:rPr>
              <a:t>1 Project Manager (part-time)</a:t>
            </a:r>
          </a:p>
          <a:p>
            <a:r>
              <a:rPr lang="en-US" b="1" dirty="0" smtClean="0">
                <a:solidFill>
                  <a:schemeClr val="tx1"/>
                </a:solidFill>
                <a:cs typeface="Arial" charset="0"/>
              </a:rPr>
              <a:t>Duration</a:t>
            </a:r>
          </a:p>
          <a:p>
            <a:pPr lvl="1"/>
            <a:r>
              <a:rPr lang="en-US" dirty="0" smtClean="0">
                <a:cs typeface="Arial" charset="0"/>
              </a:rPr>
              <a:t>3 weeks!</a:t>
            </a:r>
          </a:p>
        </p:txBody>
      </p:sp>
    </p:spTree>
    <p:extLst>
      <p:ext uri="{BB962C8B-B14F-4D97-AF65-F5344CB8AC3E}">
        <p14:creationId xmlns:p14="http://schemas.microsoft.com/office/powerpoint/2010/main" val="33447543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92" y="124373"/>
            <a:ext cx="8410575" cy="460375"/>
          </a:xfrm>
        </p:spPr>
        <p:txBody>
          <a:bodyPr/>
          <a:lstStyle/>
          <a:p>
            <a:r>
              <a:rPr lang="en-GB" dirty="0" smtClean="0"/>
              <a:t>Text Analytics Pipeline</a:t>
            </a:r>
            <a:endParaRPr lang="en-GB" dirty="0"/>
          </a:p>
        </p:txBody>
      </p:sp>
      <p:sp>
        <p:nvSpPr>
          <p:cNvPr id="64" name="Rounded Rectangle 63"/>
          <p:cNvSpPr/>
          <p:nvPr/>
        </p:nvSpPr>
        <p:spPr>
          <a:xfrm>
            <a:off x="195562" y="2513627"/>
            <a:ext cx="1143000" cy="609600"/>
          </a:xfrm>
          <a:prstGeom prst="roundRect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  <a:latin typeface="Arial"/>
              </a:rPr>
              <a:t>Stored on Data Lake</a:t>
            </a:r>
            <a:endParaRPr lang="en-US" sz="1000" b="1" baseline="300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55284" y="1776724"/>
            <a:ext cx="83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Tweet Stream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2" y="841722"/>
            <a:ext cx="904620" cy="648311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stCxn id="83" idx="2"/>
            <a:endCxn id="75" idx="0"/>
          </p:cNvCxnSpPr>
          <p:nvPr/>
        </p:nvCxnSpPr>
        <p:spPr>
          <a:xfrm>
            <a:off x="771562" y="1490033"/>
            <a:ext cx="0" cy="286691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67062" y="2228602"/>
            <a:ext cx="4500" cy="24594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136948" y="3506156"/>
            <a:ext cx="1289360" cy="618823"/>
          </a:xfrm>
          <a:prstGeom prst="roundRect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  <a:latin typeface="Arial"/>
              </a:rPr>
              <a:t>(PXF/gpfdist)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  <a:latin typeface="Arial"/>
              </a:rPr>
              <a:t>Loaded as external tables</a:t>
            </a:r>
            <a:endParaRPr lang="en-US" sz="1000" b="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758448" y="3191476"/>
            <a:ext cx="4500" cy="24594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917676" y="3422004"/>
            <a:ext cx="1521131" cy="808264"/>
          </a:xfrm>
          <a:prstGeom prst="roundRect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  <a:latin typeface="Arial"/>
              </a:rPr>
              <a:t>Parallel Parsing of JSON and extraction of fields using PL/Python</a:t>
            </a:r>
            <a:endParaRPr lang="en-US" sz="1000" b="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" name="Straight Arrow Connector 14"/>
          <p:cNvCxnSpPr>
            <a:stCxn id="85" idx="3"/>
            <a:endCxn id="87" idx="1"/>
          </p:cNvCxnSpPr>
          <p:nvPr/>
        </p:nvCxnSpPr>
        <p:spPr>
          <a:xfrm>
            <a:off x="1426325" y="3815550"/>
            <a:ext cx="491333" cy="10584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3984824" y="2818613"/>
            <a:ext cx="1521131" cy="618823"/>
          </a:xfrm>
          <a:prstGeom prst="roundRect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  <a:latin typeface="Arial"/>
              </a:rPr>
              <a:t>Topic Analysis through MADlib pLDA</a:t>
            </a:r>
            <a:endParaRPr lang="en-US" sz="10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984824" y="3899097"/>
            <a:ext cx="1521131" cy="618823"/>
          </a:xfrm>
          <a:prstGeom prst="roundRect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  <a:latin typeface="Arial"/>
              </a:rPr>
              <a:t>Sentiment Analysis through custom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solidFill>
                  <a:srgbClr val="FFFFFF"/>
                </a:solidFill>
                <a:latin typeface="Arial"/>
              </a:rPr>
              <a:t>PL/Python functions</a:t>
            </a:r>
            <a:endParaRPr lang="en-US" sz="1000" b="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6026105" y="2803774"/>
            <a:ext cx="2396834" cy="1690076"/>
            <a:chOff x="6143333" y="2891693"/>
            <a:chExt cx="2396834" cy="169007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16" y="2986749"/>
              <a:ext cx="991517" cy="78837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3975" y="3815548"/>
              <a:ext cx="989027" cy="70235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3863" y="3063199"/>
              <a:ext cx="1198406" cy="613104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9619" y="3853213"/>
              <a:ext cx="1162538" cy="587704"/>
            </a:xfrm>
            <a:prstGeom prst="rect">
              <a:avLst/>
            </a:prstGeom>
          </p:spPr>
        </p:pic>
        <p:sp>
          <p:nvSpPr>
            <p:cNvPr id="91" name="Rounded Rectangle 90"/>
            <p:cNvSpPr/>
            <p:nvPr/>
          </p:nvSpPr>
          <p:spPr>
            <a:xfrm>
              <a:off x="6143333" y="2891693"/>
              <a:ext cx="2396834" cy="1690076"/>
            </a:xfrm>
            <a:prstGeom prst="roundRect">
              <a:avLst/>
            </a:prstGeom>
            <a:noFill/>
            <a:ln w="127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95" name="Straight Arrow Connector 94"/>
          <p:cNvCxnSpPr>
            <a:stCxn id="88" idx="3"/>
          </p:cNvCxnSpPr>
          <p:nvPr/>
        </p:nvCxnSpPr>
        <p:spPr>
          <a:xfrm>
            <a:off x="5505956" y="3128013"/>
            <a:ext cx="520167" cy="378124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9" idx="3"/>
          </p:cNvCxnSpPr>
          <p:nvPr/>
        </p:nvCxnSpPr>
        <p:spPr>
          <a:xfrm flipV="1">
            <a:off x="5505956" y="3765312"/>
            <a:ext cx="520167" cy="44319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7" idx="3"/>
            <a:endCxn id="88" idx="1"/>
          </p:cNvCxnSpPr>
          <p:nvPr/>
        </p:nvCxnSpPr>
        <p:spPr>
          <a:xfrm flipV="1">
            <a:off x="3438788" y="3128014"/>
            <a:ext cx="546039" cy="69812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7" idx="3"/>
            <a:endCxn id="89" idx="1"/>
          </p:cNvCxnSpPr>
          <p:nvPr/>
        </p:nvCxnSpPr>
        <p:spPr>
          <a:xfrm>
            <a:off x="3438788" y="3826152"/>
            <a:ext cx="546039" cy="38235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Shape 288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4561" y="2166472"/>
            <a:ext cx="557910" cy="6184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917765" y="2271077"/>
            <a:ext cx="132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Pivotal </a:t>
            </a:r>
          </a:p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Cloud Foundry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3889" y="955238"/>
            <a:ext cx="1028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55 million tweets/day</a:t>
            </a:r>
          </a:p>
        </p:txBody>
      </p:sp>
    </p:spTree>
    <p:extLst>
      <p:ext uri="{BB962C8B-B14F-4D97-AF65-F5344CB8AC3E}">
        <p14:creationId xmlns:p14="http://schemas.microsoft.com/office/powerpoint/2010/main" val="72106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25" y="36824"/>
            <a:ext cx="8410575" cy="349644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685D"/>
                </a:solidFill>
                <a:latin typeface="Arial"/>
                <a:cs typeface="Arial"/>
              </a:rPr>
              <a:t>PIVOTAL DATA SCIENCE TEAM</a:t>
            </a:r>
            <a:endParaRPr lang="en-US" sz="2800" b="1" dirty="0">
              <a:solidFill>
                <a:srgbClr val="00685D"/>
              </a:solidFill>
              <a:latin typeface="Arial"/>
              <a:cs typeface="Arial"/>
            </a:endParaRPr>
          </a:p>
        </p:txBody>
      </p:sp>
      <p:sp>
        <p:nvSpPr>
          <p:cNvPr id="205" name="Content Placeholder 2"/>
          <p:cNvSpPr>
            <a:spLocks noGrp="1"/>
          </p:cNvSpPr>
          <p:nvPr>
            <p:ph idx="1"/>
          </p:nvPr>
        </p:nvSpPr>
        <p:spPr bwMode="auto">
          <a:xfrm>
            <a:off x="117809" y="502644"/>
            <a:ext cx="4434436" cy="398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Annika Jimenez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Global head of Data Science Services (Sr. Director, Audience and Advertising Analytics at Yahoo!, M.I.A. in International Management, UCSD) 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 err="1" smtClean="0">
                <a:solidFill>
                  <a:srgbClr val="404040"/>
                </a:solidFill>
                <a:latin typeface="+mn-lt"/>
              </a:rPr>
              <a:t>Kaushik</a:t>
            </a: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 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Das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 – Mathematical Modeling in Energy, Retail and Telco(Director of Analytics at M-Factor, M.S. in Mineral Engineering, UC Berkeley)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Michael 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Brand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–Text, Speech and Video Research for Retail, Finance and Gaming (Chief Scientist at </a:t>
            </a:r>
            <a:r>
              <a:rPr lang="en-US" sz="850" dirty="0" err="1">
                <a:solidFill>
                  <a:srgbClr val="404040"/>
                </a:solidFill>
                <a:latin typeface="+mn-lt"/>
              </a:rPr>
              <a:t>Verint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 Systems, M.S. in Applied Mathematics, Weizmann Institute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>
                <a:solidFill>
                  <a:srgbClr val="404040"/>
                </a:solidFill>
                <a:latin typeface="+mn-lt"/>
              </a:rPr>
              <a:t>Woo Jung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Bayesian Inference and Demand Analysis (Sr. Statistician at M-Factor, M.S. in Statistics, Stanford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>
                <a:solidFill>
                  <a:srgbClr val="404040"/>
                </a:solidFill>
                <a:latin typeface="+mn-lt"/>
              </a:rPr>
              <a:t>Noelle Sio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Digital Media Analytics and Mathematical 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Modeling (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Sr. Analyst at eHarmony, Fox Interactive Media (</a:t>
            </a:r>
            <a:r>
              <a:rPr lang="en-US" sz="850" dirty="0" err="1">
                <a:solidFill>
                  <a:srgbClr val="404040"/>
                </a:solidFill>
                <a:latin typeface="+mn-lt"/>
              </a:rPr>
              <a:t>Myspace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), M.S. in Applied Mathematics, Cal Poly Pomona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 err="1">
                <a:solidFill>
                  <a:srgbClr val="404040"/>
                </a:solidFill>
                <a:latin typeface="+mn-lt"/>
              </a:rPr>
              <a:t>Rashmi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 Raghu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Computational Methods and Analysis (Ph.D. in Mechanical Engineering, Stanford)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>
                <a:solidFill>
                  <a:srgbClr val="404040"/>
                </a:solidFill>
                <a:latin typeface="+mn-lt"/>
              </a:rPr>
              <a:t>Jarrod </a:t>
            </a:r>
            <a:r>
              <a:rPr lang="en-US" sz="850" b="1" dirty="0" err="1">
                <a:solidFill>
                  <a:srgbClr val="404040"/>
                </a:solidFill>
                <a:latin typeface="+mn-lt"/>
              </a:rPr>
              <a:t>Vawdrey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Marketing Analytics &amp; SAS (Analytics Consultant at Aspen Marketing, B.S. in Mathematics, Kennesaw State University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>
                <a:solidFill>
                  <a:srgbClr val="404040"/>
                </a:solidFill>
                <a:latin typeface="+mn-lt"/>
              </a:rPr>
              <a:t>Sarah </a:t>
            </a:r>
            <a:r>
              <a:rPr lang="en-US" sz="850" b="1" dirty="0" err="1">
                <a:solidFill>
                  <a:srgbClr val="404040"/>
                </a:solidFill>
                <a:latin typeface="+mn-lt"/>
              </a:rPr>
              <a:t>Aerni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Genomics and Machine Learning (Ph.D. in Biomedical Informatics, Stanford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Srivatsan Ramanujam 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– NLP and Text Mining (Natural Language Scientist at Sony, </a:t>
            </a:r>
            <a:r>
              <a:rPr lang="en-US" sz="850" dirty="0" err="1" smtClean="0">
                <a:solidFill>
                  <a:srgbClr val="404040"/>
                </a:solidFill>
                <a:latin typeface="+mn-lt"/>
              </a:rPr>
              <a:t>Salesforce.com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, M.S. in Computer Sciences, UT Austin)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Niels 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Kasch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Text Analytics and NLP (Ph.D. in Computer Science, UMBC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 err="1" smtClean="0">
                <a:solidFill>
                  <a:srgbClr val="404040"/>
                </a:solidFill>
                <a:latin typeface="+mn-lt"/>
              </a:rPr>
              <a:t>Regunathan</a:t>
            </a: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 </a:t>
            </a:r>
            <a:r>
              <a:rPr lang="en-US" sz="850" b="1" dirty="0" err="1">
                <a:solidFill>
                  <a:srgbClr val="404040"/>
                </a:solidFill>
                <a:latin typeface="+mn-lt"/>
              </a:rPr>
              <a:t>Radhakrishnan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 – Machine Learning, Signal Processing, Multimedia Content Analysis, Fingerprinting &amp; Watermarking (Research Staff at Dolby Laboratories, MERL, Ph.D. in Electrical Engineering, NYU-Poly, Brooklyn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Cao Yi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 – Optimization and Statistical Data Mining (Sr. Marketing Analyst at Energy Market Company Singapore, Ph.D. in Operations Research, National University of Singapore) 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850" b="1" dirty="0">
                <a:solidFill>
                  <a:srgbClr val="404040"/>
                </a:solidFill>
              </a:rPr>
              <a:t>Ian Huston </a:t>
            </a:r>
            <a:r>
              <a:rPr lang="en-US" sz="850" dirty="0">
                <a:solidFill>
                  <a:srgbClr val="404040"/>
                </a:solidFill>
              </a:rPr>
              <a:t>– Numerical Modeling, Simulation, and Analysis (Ph.D. in Theoretical Cosmology, Queen Mary, University of London) </a:t>
            </a:r>
            <a:endParaRPr lang="en-US" sz="850" b="1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spcBef>
                <a:spcPts val="400"/>
              </a:spcBef>
              <a:buNone/>
            </a:pPr>
            <a:endParaRPr lang="en-US" sz="850" dirty="0" smtClean="0">
              <a:solidFill>
                <a:srgbClr val="404040"/>
              </a:solidFill>
              <a:latin typeface="+mn-lt"/>
            </a:endParaRPr>
          </a:p>
        </p:txBody>
      </p:sp>
      <p:sp>
        <p:nvSpPr>
          <p:cNvPr id="206" name="Content Placeholder 3"/>
          <p:cNvSpPr>
            <a:spLocks noGrp="1"/>
          </p:cNvSpPr>
          <p:nvPr>
            <p:ph sz="quarter" idx="4294967295"/>
          </p:nvPr>
        </p:nvSpPr>
        <p:spPr bwMode="auto">
          <a:xfrm>
            <a:off x="4425247" y="502643"/>
            <a:ext cx="4690534" cy="423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sz="850" b="1" dirty="0">
                <a:solidFill>
                  <a:srgbClr val="404040"/>
                </a:solidFill>
                <a:latin typeface="+mn-lt"/>
              </a:rPr>
              <a:t>Michael </a:t>
            </a:r>
            <a:r>
              <a:rPr lang="en-US" sz="850" b="1" dirty="0" err="1">
                <a:solidFill>
                  <a:srgbClr val="404040"/>
                </a:solidFill>
                <a:latin typeface="+mn-lt"/>
              </a:rPr>
              <a:t>Natusch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 – 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Director EMEA Data Science (Chief Analyst at Cumulus Analytics, Ph.D. in Theoretical Condensed Matter Physics, University of Cambridge) </a:t>
            </a:r>
          </a:p>
          <a:p>
            <a:pPr>
              <a:spcBef>
                <a:spcPts val="3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Greg Whalen 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– Director APJ Data Science (VP, Global Development Center at Experian, M.S. in Computer Science, Columbia University) </a:t>
            </a:r>
            <a:endParaRPr lang="en-US" sz="850" b="1" dirty="0" smtClean="0">
              <a:solidFill>
                <a:srgbClr val="404040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r>
              <a:rPr lang="en-US" sz="850" b="1" dirty="0" err="1" smtClean="0">
                <a:solidFill>
                  <a:srgbClr val="404040"/>
                </a:solidFill>
                <a:latin typeface="+mn-lt"/>
              </a:rPr>
              <a:t>Hulya</a:t>
            </a: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 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Farinas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 – Optimization, Resource Allocation in Healthcare (Modeler at M-Factor, IBM, Ph.D. in Operations Research, University of Florida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  <a:endParaRPr lang="en-US" sz="850" b="1" dirty="0" smtClean="0">
              <a:solidFill>
                <a:srgbClr val="404040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Derek 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Lin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Network Security, Fraud Detection, Speech and Language Processing, (Principal Scientist at RSA, M.S. in Signal Processing, USC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sz="850" b="1" dirty="0" err="1">
                <a:solidFill>
                  <a:srgbClr val="404040"/>
                </a:solidFill>
                <a:latin typeface="+mn-lt"/>
              </a:rPr>
              <a:t>Kee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 </a:t>
            </a:r>
            <a:r>
              <a:rPr lang="en-US" sz="850" b="1" dirty="0" err="1">
                <a:solidFill>
                  <a:srgbClr val="404040"/>
                </a:solidFill>
                <a:latin typeface="+mn-lt"/>
              </a:rPr>
              <a:t>Siong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 Ng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Statistical Modeling in Energy, Retail and Healthcare (Consulting Lead Data Scientist at Reliance,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Ph.D. in Computer 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Science,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Australian National University)</a:t>
            </a:r>
          </a:p>
          <a:p>
            <a:pPr>
              <a:spcBef>
                <a:spcPts val="300"/>
              </a:spcBef>
            </a:pPr>
            <a:r>
              <a:rPr lang="en-US" sz="850" b="1" dirty="0">
                <a:solidFill>
                  <a:srgbClr val="404040"/>
                </a:solidFill>
                <a:latin typeface="+mn-lt"/>
              </a:rPr>
              <a:t>Jin Yu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Stochastic Optimization, Robust Statistics in Machine Learning, Computer Vision (Research Associate at U of Adelaide, Ph.D. in Machine Learning, Australian National University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Gautam Muralidhar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 – PhD Biomed UT Austin, Image Processing, Signal Processing</a:t>
            </a:r>
          </a:p>
          <a:p>
            <a:pPr>
              <a:spcBef>
                <a:spcPts val="3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Ailey Crow 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– PhD Bio-physics, UC Berkeley, Image Processing, Bio Med</a:t>
            </a:r>
            <a:endParaRPr lang="en-US" sz="850" dirty="0">
              <a:solidFill>
                <a:srgbClr val="404040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Hong </a:t>
            </a:r>
            <a:r>
              <a:rPr lang="en-US" sz="850" b="1" dirty="0" err="1">
                <a:solidFill>
                  <a:srgbClr val="404040"/>
                </a:solidFill>
                <a:latin typeface="+mn-lt"/>
              </a:rPr>
              <a:t>Ooi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 – Insurance and Finance Risk Modeling (Statistician at ANZ, Ph.D. in  Statistics, Australian National University) </a:t>
            </a:r>
            <a:endParaRPr lang="en-US" sz="850" b="1" dirty="0" smtClean="0">
              <a:solidFill>
                <a:srgbClr val="404040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Mariann 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Micsinai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Next Generation Sequencing (Market Risk Management Associate at Lehman Brothers, Ph.D. in Computational Biology, NYU / Yale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Victor 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Fang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Imaging and Graph Analytics, Machine Learning (Sr. Scientist at </a:t>
            </a:r>
            <a:r>
              <a:rPr lang="en-US" sz="850" dirty="0" err="1">
                <a:solidFill>
                  <a:srgbClr val="404040"/>
                </a:solidFill>
                <a:latin typeface="+mn-lt"/>
              </a:rPr>
              <a:t>Riverain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 Medical, Ph.D. in Computer Sciences, University of Cincinnati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  <a:endParaRPr lang="en-US" sz="850" b="1" dirty="0" smtClean="0">
              <a:solidFill>
                <a:srgbClr val="404040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r>
              <a:rPr lang="en-US" sz="850" b="1" dirty="0" err="1" smtClean="0">
                <a:solidFill>
                  <a:srgbClr val="404040"/>
                </a:solidFill>
                <a:latin typeface="+mn-lt"/>
              </a:rPr>
              <a:t>Anirudh</a:t>
            </a: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 </a:t>
            </a:r>
            <a:r>
              <a:rPr lang="en-US" sz="850" b="1" dirty="0" err="1">
                <a:solidFill>
                  <a:srgbClr val="404040"/>
                </a:solidFill>
                <a:latin typeface="+mn-lt"/>
              </a:rPr>
              <a:t>Kondaveeti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Trajectory Data Mining and Machine Learning (Ph.D. in Computing &amp; Dec. Systems </a:t>
            </a:r>
            <a:r>
              <a:rPr lang="en-US" sz="850" dirty="0" err="1">
                <a:solidFill>
                  <a:srgbClr val="404040"/>
                </a:solidFill>
                <a:latin typeface="+mn-lt"/>
              </a:rPr>
              <a:t>Eng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, Arizona State University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)</a:t>
            </a:r>
            <a:endParaRPr lang="en-US" sz="850" b="1" dirty="0" smtClean="0">
              <a:solidFill>
                <a:srgbClr val="404040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Alexander </a:t>
            </a:r>
            <a:r>
              <a:rPr lang="en-US" sz="850" b="1" dirty="0">
                <a:solidFill>
                  <a:srgbClr val="404040"/>
                </a:solidFill>
                <a:latin typeface="+mn-lt"/>
              </a:rPr>
              <a:t>Kagoshima </a:t>
            </a:r>
            <a:r>
              <a:rPr lang="en-US" sz="850" dirty="0">
                <a:solidFill>
                  <a:srgbClr val="404040"/>
                </a:solidFill>
                <a:latin typeface="+mn-lt"/>
              </a:rPr>
              <a:t>– Time Series, Statistics and Machine Learning (M.S. in Economics/Computer Science, TU 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Berlin)</a:t>
            </a:r>
          </a:p>
          <a:p>
            <a:pPr>
              <a:spcBef>
                <a:spcPts val="300"/>
              </a:spcBef>
            </a:pPr>
            <a:r>
              <a:rPr lang="en-US" sz="850" b="1" dirty="0" smtClean="0">
                <a:solidFill>
                  <a:srgbClr val="404040"/>
                </a:solidFill>
                <a:latin typeface="+mn-lt"/>
              </a:rPr>
              <a:t>Ronert Obst</a:t>
            </a:r>
            <a:r>
              <a:rPr lang="en-US" sz="850" dirty="0" smtClean="0">
                <a:solidFill>
                  <a:srgbClr val="404040"/>
                </a:solidFill>
                <a:latin typeface="+mn-lt"/>
              </a:rPr>
              <a:t> – Machine Learning, Bayesian Inference, Time Series (M.S. in Statistics, LMU Munich)</a:t>
            </a:r>
          </a:p>
        </p:txBody>
      </p:sp>
    </p:spTree>
    <p:extLst>
      <p:ext uri="{BB962C8B-B14F-4D97-AF65-F5344CB8AC3E}">
        <p14:creationId xmlns:p14="http://schemas.microsoft.com/office/powerpoint/2010/main" val="1938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366729" y="206392"/>
            <a:ext cx="8853485" cy="46037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Topic and Sentiment Analysis Engine (Demo)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" y="739086"/>
            <a:ext cx="3888367" cy="2137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18" y="2046671"/>
            <a:ext cx="3221934" cy="1464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264" y="3181351"/>
            <a:ext cx="3621736" cy="1375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898" y="742966"/>
            <a:ext cx="3798119" cy="1796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05152"/>
            <a:ext cx="3488728" cy="14489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6828" y="4535346"/>
            <a:ext cx="617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hlinkClick r:id="rId8"/>
              </a:rPr>
              <a:t>http://www.slideshare.net/SrivatsanRamanujam/python-powered-data-science-at-pivotal-pydata-2013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17078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48235" y="1950619"/>
            <a:ext cx="8352118" cy="507831"/>
          </a:xfrm>
        </p:spPr>
        <p:txBody>
          <a:bodyPr/>
          <a:lstStyle/>
          <a:p>
            <a:pPr algn="ctr"/>
            <a:r>
              <a:rPr lang="en-US" sz="3600" dirty="0" smtClean="0"/>
              <a:t>Appendix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62087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1" y="219616"/>
            <a:ext cx="8791222" cy="460375"/>
          </a:xfrm>
        </p:spPr>
        <p:txBody>
          <a:bodyPr/>
          <a:lstStyle/>
          <a:p>
            <a:r>
              <a:rPr lang="en-GB" sz="2800" dirty="0" smtClean="0"/>
              <a:t>Pivotal Data Science </a:t>
            </a:r>
            <a:r>
              <a:rPr lang="en-GB" sz="2800" dirty="0" smtClean="0"/>
              <a:t>Blogs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6722" y="1090709"/>
            <a:ext cx="8410575" cy="3366995"/>
          </a:xfrm>
        </p:spPr>
        <p:txBody>
          <a:bodyPr/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GB" sz="1800" dirty="0">
                <a:hlinkClick r:id="rId2"/>
              </a:rPr>
              <a:t>Scaling native (C++) apps on Pivotal </a:t>
            </a:r>
            <a:r>
              <a:rPr lang="en-GB" sz="1800" dirty="0" smtClean="0">
                <a:hlinkClick r:id="rId2"/>
              </a:rPr>
              <a:t>MPP</a:t>
            </a:r>
            <a:endParaRPr lang="en-GB" sz="1800" dirty="0" smtClean="0">
              <a:hlinkClick r:id="rId3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GB" sz="1800" dirty="0" smtClean="0">
                <a:hlinkClick r:id="rId3"/>
              </a:rPr>
              <a:t>Predicting </a:t>
            </a:r>
            <a:r>
              <a:rPr lang="en-GB" sz="1800" dirty="0">
                <a:hlinkClick r:id="rId3"/>
              </a:rPr>
              <a:t>commodity futures through </a:t>
            </a:r>
            <a:r>
              <a:rPr lang="en-GB" sz="1800" dirty="0" smtClean="0">
                <a:hlinkClick r:id="rId3"/>
              </a:rPr>
              <a:t>Tweets</a:t>
            </a:r>
            <a:endParaRPr lang="en-GB" sz="1800" dirty="0" smtClean="0"/>
          </a:p>
          <a:p>
            <a:pPr marL="457200" indent="-457200">
              <a:buClrTx/>
              <a:buFont typeface="+mj-lt"/>
              <a:buAutoNum type="arabicPeriod"/>
            </a:pPr>
            <a:r>
              <a:rPr lang="en-GB" sz="1800" dirty="0">
                <a:hlinkClick r:id="rId4"/>
              </a:rPr>
              <a:t>A </a:t>
            </a:r>
            <a:r>
              <a:rPr lang="en-GB" sz="1800" dirty="0" smtClean="0">
                <a:hlinkClick r:id="rId4"/>
              </a:rPr>
              <a:t>pipeline </a:t>
            </a:r>
            <a:r>
              <a:rPr lang="en-GB" sz="1800" dirty="0">
                <a:hlinkClick r:id="rId4"/>
              </a:rPr>
              <a:t>for </a:t>
            </a:r>
            <a:r>
              <a:rPr lang="en-GB" sz="1800" dirty="0" smtClean="0">
                <a:hlinkClick r:id="rId4"/>
              </a:rPr>
              <a:t>distributed </a:t>
            </a:r>
            <a:r>
              <a:rPr lang="en-GB" sz="1800" dirty="0">
                <a:hlinkClick r:id="rId4"/>
              </a:rPr>
              <a:t>t</a:t>
            </a:r>
            <a:r>
              <a:rPr lang="en-GB" sz="1800" dirty="0" smtClean="0">
                <a:hlinkClick r:id="rId4"/>
              </a:rPr>
              <a:t>opic </a:t>
            </a:r>
            <a:r>
              <a:rPr lang="en-GB" sz="1800" dirty="0">
                <a:hlinkClick r:id="rId4"/>
              </a:rPr>
              <a:t>&amp; </a:t>
            </a:r>
            <a:r>
              <a:rPr lang="en-GB" sz="1800" dirty="0" smtClean="0">
                <a:hlinkClick r:id="rId4"/>
              </a:rPr>
              <a:t>sentiment </a:t>
            </a:r>
            <a:r>
              <a:rPr lang="en-GB" sz="1800" dirty="0">
                <a:hlinkClick r:id="rId4"/>
              </a:rPr>
              <a:t>a</a:t>
            </a:r>
            <a:r>
              <a:rPr lang="en-GB" sz="1800" dirty="0" smtClean="0">
                <a:hlinkClick r:id="rId4"/>
              </a:rPr>
              <a:t>nalysis </a:t>
            </a:r>
            <a:r>
              <a:rPr lang="en-GB" sz="1800" dirty="0">
                <a:hlinkClick r:id="rId4"/>
              </a:rPr>
              <a:t>of </a:t>
            </a:r>
            <a:r>
              <a:rPr lang="en-GB" sz="1800" dirty="0" smtClean="0">
                <a:hlinkClick r:id="rId4"/>
              </a:rPr>
              <a:t>tweets </a:t>
            </a:r>
            <a:r>
              <a:rPr lang="en-GB" sz="1800" dirty="0">
                <a:hlinkClick r:id="rId4"/>
              </a:rPr>
              <a:t>on </a:t>
            </a:r>
            <a:r>
              <a:rPr lang="en-GB" sz="1800" dirty="0" smtClean="0">
                <a:hlinkClick r:id="rId4"/>
              </a:rPr>
              <a:t>Greenplum</a:t>
            </a:r>
            <a:endParaRPr lang="en-GB" sz="1800" dirty="0" smtClean="0"/>
          </a:p>
          <a:p>
            <a:pPr marL="457200" indent="-457200">
              <a:buClrTx/>
              <a:buFont typeface="+mj-lt"/>
              <a:buAutoNum type="arabicPeriod"/>
            </a:pPr>
            <a:r>
              <a:rPr lang="en-GB" sz="1800" dirty="0">
                <a:hlinkClick r:id="rId5"/>
              </a:rPr>
              <a:t>Using </a:t>
            </a:r>
            <a:r>
              <a:rPr lang="en-GB" sz="1800" dirty="0" smtClean="0">
                <a:hlinkClick r:id="rId5"/>
              </a:rPr>
              <a:t>data science </a:t>
            </a:r>
            <a:r>
              <a:rPr lang="en-GB" sz="1800" dirty="0">
                <a:hlinkClick r:id="rId5"/>
              </a:rPr>
              <a:t>to </a:t>
            </a:r>
            <a:r>
              <a:rPr lang="en-GB" sz="1800" dirty="0" smtClean="0">
                <a:hlinkClick r:id="rId5"/>
              </a:rPr>
              <a:t>predict </a:t>
            </a:r>
            <a:r>
              <a:rPr lang="en-GB" sz="1800" dirty="0">
                <a:hlinkClick r:id="rId5"/>
              </a:rPr>
              <a:t>TV </a:t>
            </a:r>
            <a:r>
              <a:rPr lang="en-GB" sz="1800" dirty="0" smtClean="0">
                <a:hlinkClick r:id="rId5"/>
              </a:rPr>
              <a:t>viewer </a:t>
            </a:r>
            <a:r>
              <a:rPr lang="en-GB" sz="1800" dirty="0">
                <a:hlinkClick r:id="rId5"/>
              </a:rPr>
              <a:t>b</a:t>
            </a:r>
            <a:r>
              <a:rPr lang="en-GB" sz="1800" dirty="0" smtClean="0">
                <a:hlinkClick r:id="rId5"/>
              </a:rPr>
              <a:t>ehavior</a:t>
            </a:r>
            <a:endParaRPr lang="en-GB" sz="1800" dirty="0" smtClean="0">
              <a:hlinkClick r:id="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GB" sz="1800" dirty="0" smtClean="0">
                <a:hlinkClick r:id=""/>
              </a:rPr>
              <a:t>Twitter </a:t>
            </a:r>
            <a:r>
              <a:rPr lang="en-GB" sz="1800" dirty="0">
                <a:hlinkClick r:id="rId6"/>
              </a:rPr>
              <a:t>NLP: Scaling part-of-speech </a:t>
            </a:r>
            <a:r>
              <a:rPr lang="en-GB" sz="1800" dirty="0" smtClean="0">
                <a:hlinkClick r:id="rId6"/>
              </a:rPr>
              <a:t>tagging</a:t>
            </a:r>
            <a:endParaRPr lang="en-GB" sz="1800" dirty="0" smtClean="0"/>
          </a:p>
          <a:p>
            <a:pPr marL="457200" indent="-457200">
              <a:buClrTx/>
              <a:buFont typeface="+mj-lt"/>
              <a:buAutoNum type="arabicPeriod"/>
            </a:pPr>
            <a:r>
              <a:rPr lang="en-GB" sz="1800" dirty="0" smtClean="0">
                <a:hlinkClick r:id="rId7"/>
              </a:rPr>
              <a:t>Distributed deep learning on MPP and Hadoop</a:t>
            </a:r>
            <a:endParaRPr lang="en-GB" sz="1800" dirty="0" smtClean="0"/>
          </a:p>
          <a:p>
            <a:pPr marL="457200" indent="-457200">
              <a:buClrTx/>
              <a:buFont typeface="+mj-lt"/>
              <a:buAutoNum type="arabicPeriod"/>
            </a:pPr>
            <a:r>
              <a:rPr lang="en-GB" sz="1800" dirty="0" smtClean="0">
                <a:hlinkClick r:id="rId8"/>
              </a:rPr>
              <a:t>Multi-variate time series forecasting</a:t>
            </a:r>
            <a:endParaRPr lang="en-GB" sz="1800" dirty="0" smtClean="0"/>
          </a:p>
          <a:p>
            <a:pPr marL="457200" indent="-457200">
              <a:buClrTx/>
              <a:buFont typeface="+mj-lt"/>
              <a:buAutoNum type="arabicPeriod"/>
            </a:pPr>
            <a:r>
              <a:rPr lang="en-GB" sz="1800" dirty="0" smtClean="0">
                <a:hlinkClick r:id="rId9"/>
              </a:rPr>
              <a:t>Pivotal for good – Crisis Textline</a:t>
            </a:r>
            <a:endParaRPr lang="en-GB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4241" y="4631764"/>
            <a:ext cx="56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http://blog.pivotal.io/data-science-pivotal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900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78556" y="1950620"/>
            <a:ext cx="7809362" cy="507831"/>
          </a:xfrm>
        </p:spPr>
        <p:txBody>
          <a:bodyPr/>
          <a:lstStyle/>
          <a:p>
            <a:pPr algn="ctr"/>
            <a:r>
              <a:rPr lang="en-US" sz="3600" dirty="0" smtClean="0"/>
              <a:t>Technology and Tools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866134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51808" y="190985"/>
            <a:ext cx="8410575" cy="460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  <a:cs typeface="Arial" charset="0"/>
              </a:rPr>
              <a:t>Data Science Toolkit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89463" y="2794763"/>
            <a:ext cx="4322762" cy="1604963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5088" y="2818559"/>
            <a:ext cx="220262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80" dirty="0">
                <a:solidFill>
                  <a:srgbClr val="FFFFFF"/>
                </a:solidFill>
                <a:latin typeface="Arial"/>
                <a:cs typeface="Helvetica Neue Light"/>
              </a:rPr>
              <a:t>KEY LANGUAGES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929005" y="2356133"/>
            <a:ext cx="3959774" cy="2144889"/>
            <a:chOff x="4809477" y="2356133"/>
            <a:chExt cx="3959774" cy="2144889"/>
          </a:xfrm>
        </p:grpSpPr>
        <p:pic>
          <p:nvPicPr>
            <p:cNvPr id="40" name="Shape 6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98763" y="2615002"/>
              <a:ext cx="863965" cy="414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Shape 6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09477" y="2356133"/>
              <a:ext cx="3192295" cy="2144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6898" y="3015464"/>
              <a:ext cx="1322353" cy="734641"/>
            </a:xfrm>
            <a:prstGeom prst="rect">
              <a:avLst/>
            </a:prstGeom>
          </p:spPr>
        </p:pic>
      </p:grpSp>
      <p:sp>
        <p:nvSpPr>
          <p:cNvPr id="18442" name="TextBox 12"/>
          <p:cNvSpPr txBox="1">
            <a:spLocks noChangeArrowheads="1"/>
          </p:cNvSpPr>
          <p:nvPr/>
        </p:nvSpPr>
        <p:spPr bwMode="auto">
          <a:xfrm>
            <a:off x="3666072" y="839230"/>
            <a:ext cx="16595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FFFFFF"/>
                </a:solidFill>
                <a:cs typeface="Helvetica Neue Light" charset="0"/>
              </a:rPr>
              <a:t>P L A T F O R M</a:t>
            </a:r>
          </a:p>
        </p:txBody>
      </p:sp>
      <p:pic>
        <p:nvPicPr>
          <p:cNvPr id="18457" name="Picture 31" descr="Haw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2062355"/>
            <a:ext cx="9525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9" name="Picture 33" descr="spar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062353"/>
            <a:ext cx="36830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0" name="Picture 34" descr="SpringX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81" y="2062355"/>
            <a:ext cx="7032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1" name="Picture 35" descr="Untitled-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2062355"/>
            <a:ext cx="97790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46095" y="2062351"/>
            <a:ext cx="3820375" cy="2479767"/>
            <a:chOff x="446088" y="2062351"/>
            <a:chExt cx="3820375" cy="2573466"/>
          </a:xfrm>
        </p:grpSpPr>
        <p:sp>
          <p:nvSpPr>
            <p:cNvPr id="15" name="TextBox 14"/>
            <p:cNvSpPr txBox="1"/>
            <p:nvPr/>
          </p:nvSpPr>
          <p:spPr>
            <a:xfrm>
              <a:off x="1588856" y="2804271"/>
              <a:ext cx="1521289" cy="3513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spc="180" dirty="0">
                  <a:solidFill>
                    <a:srgbClr val="FFFFFF"/>
                  </a:solidFill>
                  <a:latin typeface="Arial"/>
                  <a:cs typeface="Helvetica Neue Light"/>
                </a:rPr>
                <a:t>KEY TOOLS</a:t>
              </a:r>
            </a:p>
          </p:txBody>
        </p:sp>
        <p:pic>
          <p:nvPicPr>
            <p:cNvPr id="41" name="Shape 66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52901" y="3943219"/>
              <a:ext cx="1236124" cy="5005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roup 42"/>
            <p:cNvGrpSpPr/>
            <p:nvPr/>
          </p:nvGrpSpPr>
          <p:grpSpPr>
            <a:xfrm>
              <a:off x="804708" y="2434879"/>
              <a:ext cx="1484036" cy="1555817"/>
              <a:chOff x="2998862" y="1529000"/>
              <a:chExt cx="1598355" cy="1577184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31252" y="1529000"/>
                <a:ext cx="651646" cy="651646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98862" y="2516472"/>
                <a:ext cx="743673" cy="252022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1252" y="2538411"/>
                <a:ext cx="563678" cy="196482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98862" y="2826624"/>
                <a:ext cx="1598355" cy="279560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31252" y="2180646"/>
                <a:ext cx="765965" cy="237546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61907" y="1838541"/>
                <a:ext cx="581581" cy="611028"/>
              </a:xfrm>
              <a:prstGeom prst="rect">
                <a:avLst/>
              </a:prstGeom>
            </p:spPr>
          </p:pic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0839" y="4168649"/>
              <a:ext cx="722650" cy="467168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44761" y="3867831"/>
              <a:ext cx="887589" cy="522111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489522" y="4107720"/>
              <a:ext cx="776941" cy="319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4D4D4D"/>
                  </a:solidFill>
                </a:rPr>
                <a:t>MLlib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419788" y="2488570"/>
              <a:ext cx="1646438" cy="1328104"/>
              <a:chOff x="908203" y="1335685"/>
              <a:chExt cx="1646438" cy="1195294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90000" y="1777785"/>
                <a:ext cx="291836" cy="302931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46155" y="1363886"/>
                <a:ext cx="426142" cy="469989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51919" y="1871284"/>
                <a:ext cx="311482" cy="451024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20551" y="1967878"/>
                <a:ext cx="407682" cy="410432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39783" y="1362594"/>
                <a:ext cx="506600" cy="502852"/>
              </a:xfrm>
              <a:prstGeom prst="rect">
                <a:avLst/>
              </a:prstGeom>
            </p:spPr>
          </p:pic>
          <p:sp>
            <p:nvSpPr>
              <p:cNvPr id="60" name="Rounded Rectangle 59"/>
              <p:cNvSpPr/>
              <p:nvPr/>
            </p:nvSpPr>
            <p:spPr>
              <a:xfrm>
                <a:off x="1286854" y="1335685"/>
                <a:ext cx="1267787" cy="1195294"/>
              </a:xfrm>
              <a:prstGeom prst="roundRect">
                <a:avLst/>
              </a:prstGeom>
              <a:noFill/>
              <a:ln w="25400" cmpd="sng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 rot="16200000">
                <a:off x="572390" y="1721245"/>
                <a:ext cx="10409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00685D"/>
                    </a:solidFill>
                  </a:rPr>
                  <a:t>PL/X</a:t>
                </a:r>
              </a:p>
            </p:txBody>
          </p:sp>
        </p:grpSp>
        <p:pic>
          <p:nvPicPr>
            <p:cNvPr id="18455" name="Picture 29" descr="CF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88" y="2062351"/>
              <a:ext cx="1041400" cy="34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6" name="Picture 30" descr="GP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100" y="2062351"/>
              <a:ext cx="12350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8" name="Picture 32" descr="HD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013" y="2062351"/>
              <a:ext cx="698500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90370" y="2443563"/>
              <a:ext cx="976079" cy="250277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85738" y="851656"/>
            <a:ext cx="8704262" cy="1180346"/>
            <a:chOff x="185738" y="851654"/>
            <a:chExt cx="8704262" cy="1180346"/>
          </a:xfrm>
        </p:grpSpPr>
        <p:sp>
          <p:nvSpPr>
            <p:cNvPr id="65" name="Rounded Rectangle 64"/>
            <p:cNvSpPr/>
            <p:nvPr/>
          </p:nvSpPr>
          <p:spPr>
            <a:xfrm>
              <a:off x="185738" y="851654"/>
              <a:ext cx="8704262" cy="1180346"/>
            </a:xfrm>
            <a:prstGeom prst="roundRect">
              <a:avLst>
                <a:gd name="adj" fmla="val 0"/>
              </a:avLst>
            </a:prstGeom>
            <a:solidFill>
              <a:srgbClr val="40465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46088" y="986124"/>
              <a:ext cx="8185150" cy="990600"/>
              <a:chOff x="446088" y="1329767"/>
              <a:chExt cx="8185150" cy="990600"/>
            </a:xfrm>
          </p:grpSpPr>
          <p:pic>
            <p:nvPicPr>
              <p:cNvPr id="66" name="Picture 5" descr="bds.eps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85" r="23270" b="26424"/>
              <a:stretch>
                <a:fillRect/>
              </a:stretch>
            </p:blipFill>
            <p:spPr bwMode="auto">
              <a:xfrm>
                <a:off x="4346575" y="1344055"/>
                <a:ext cx="776288" cy="692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5" descr="C:\Users\sdunn\Documents\Pivotal Corporate\presentation\Misc Assets\icon-hawq.png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1663" y="1344055"/>
                <a:ext cx="574675" cy="574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" name="Picture 2" descr="C:\Users\sdunn\Documents\Pivotal Corporate\presentation\Misc Assets\icon-spark.png"/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6888" y="1344055"/>
                <a:ext cx="576262" cy="574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" name="Picture 4" descr="C:\Users\sdunn\Documents\Pivotal Corporate\presentation\Misc Assets\icon-xd.png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2425" y="1344055"/>
                <a:ext cx="574675" cy="574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" name="Picture 6" descr="C:\Users\sdunn\Documents\Pivotal Corporate\presentation\Misc Assets\icon-hd.png"/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9763" y="1344055"/>
                <a:ext cx="576262" cy="574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Picture 7" descr="C:\Users\sdunn\Documents\Pivotal Corporate\presentation\Misc Assets\icon-greenplum.png"/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2950" y="1344055"/>
                <a:ext cx="576263" cy="574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Picture 8" descr="C:\Users\sdunn\Documents\Pivotal Corporate\presentation\Misc Assets\iconpcf-generic.png"/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863" y="1329767"/>
                <a:ext cx="574675" cy="574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9" descr="CF.png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088" y="1972705"/>
                <a:ext cx="1041400" cy="347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30" descr="GP.png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9100" y="1972705"/>
                <a:ext cx="1235075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" name="Picture 31" descr="Hawq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7513" y="1972705"/>
                <a:ext cx="952500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" name="Picture 32" descr="HD.png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8013" y="1972705"/>
                <a:ext cx="698500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" name="Picture 33" descr="spark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3250" y="1972705"/>
                <a:ext cx="368300" cy="176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34" descr="SpringXD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7975" y="1972705"/>
                <a:ext cx="703263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35" descr="Untitled-8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7513" y="1972705"/>
                <a:ext cx="977900" cy="344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0" name="TextBox 9"/>
          <p:cNvSpPr txBox="1"/>
          <p:nvPr/>
        </p:nvSpPr>
        <p:spPr>
          <a:xfrm rot="16200000">
            <a:off x="-1030940" y="3149902"/>
            <a:ext cx="2783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685D"/>
                </a:solidFill>
              </a:rPr>
              <a:t>Modeling Tools</a:t>
            </a:r>
          </a:p>
        </p:txBody>
      </p:sp>
      <p:sp>
        <p:nvSpPr>
          <p:cNvPr id="86" name="TextBox 85"/>
          <p:cNvSpPr txBox="1"/>
          <p:nvPr/>
        </p:nvSpPr>
        <p:spPr>
          <a:xfrm rot="16200000">
            <a:off x="3364767" y="3257478"/>
            <a:ext cx="2783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685D"/>
                </a:solidFill>
              </a:rPr>
              <a:t>Visualization 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9882" y="463177"/>
            <a:ext cx="2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685D"/>
                </a:solidFill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18020419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2013_nocircles">
  <a:themeElements>
    <a:clrScheme name="Pivotal 2">
      <a:dk1>
        <a:srgbClr val="00685D"/>
      </a:dk1>
      <a:lt1>
        <a:srgbClr val="FFFFFF"/>
      </a:lt1>
      <a:dk2>
        <a:srgbClr val="000000"/>
      </a:dk2>
      <a:lt2>
        <a:srgbClr val="4D4D4D"/>
      </a:lt2>
      <a:accent1>
        <a:srgbClr val="AEBF2F"/>
      </a:accent1>
      <a:accent2>
        <a:srgbClr val="3EA7BC"/>
      </a:accent2>
      <a:accent3>
        <a:srgbClr val="F16F3B"/>
      </a:accent3>
      <a:accent4>
        <a:srgbClr val="007CA2"/>
      </a:accent4>
      <a:accent5>
        <a:srgbClr val="000000"/>
      </a:accent5>
      <a:accent6>
        <a:srgbClr val="FFFFFF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_9 Pivotal External Templat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pivotal_2013_nocircles">
  <a:themeElements>
    <a:clrScheme name="Pivotal 2">
      <a:dk1>
        <a:srgbClr val="00685D"/>
      </a:dk1>
      <a:lt1>
        <a:srgbClr val="FFFFFF"/>
      </a:lt1>
      <a:dk2>
        <a:srgbClr val="000000"/>
      </a:dk2>
      <a:lt2>
        <a:srgbClr val="4D4D4D"/>
      </a:lt2>
      <a:accent1>
        <a:srgbClr val="AEBF2F"/>
      </a:accent1>
      <a:accent2>
        <a:srgbClr val="3EA7BC"/>
      </a:accent2>
      <a:accent3>
        <a:srgbClr val="F16F3B"/>
      </a:accent3>
      <a:accent4>
        <a:srgbClr val="007CA2"/>
      </a:accent4>
      <a:accent5>
        <a:srgbClr val="000000"/>
      </a:accent5>
      <a:accent6>
        <a:srgbClr val="FFFFFF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Pivotal Internal Templat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7_9 Pivotal External Templat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Pivotal Internal Templat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2_pivotal_2013_nocircles">
  <a:themeElements>
    <a:clrScheme name="Pivotal 2">
      <a:dk1>
        <a:srgbClr val="00685D"/>
      </a:dk1>
      <a:lt1>
        <a:srgbClr val="FFFFFF"/>
      </a:lt1>
      <a:dk2>
        <a:srgbClr val="000000"/>
      </a:dk2>
      <a:lt2>
        <a:srgbClr val="4D4D4D"/>
      </a:lt2>
      <a:accent1>
        <a:srgbClr val="AEBF2F"/>
      </a:accent1>
      <a:accent2>
        <a:srgbClr val="3EA7BC"/>
      </a:accent2>
      <a:accent3>
        <a:srgbClr val="F16F3B"/>
      </a:accent3>
      <a:accent4>
        <a:srgbClr val="007CA2"/>
      </a:accent4>
      <a:accent5>
        <a:srgbClr val="000000"/>
      </a:accent5>
      <a:accent6>
        <a:srgbClr val="FFFFFF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2_Pivotal Internal Templat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pivotal_2013_nocircles.pot</Template>
  <TotalTime>34652</TotalTime>
  <Words>3777</Words>
  <Application>Microsoft Macintosh PowerPoint</Application>
  <PresentationFormat>On-screen Show (16:9)</PresentationFormat>
  <Paragraphs>616</Paragraphs>
  <Slides>72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pivotal_2013_nocircles</vt:lpstr>
      <vt:lpstr>16_9 Pivotal External Template</vt:lpstr>
      <vt:lpstr>1_pivotal_2013_nocircles</vt:lpstr>
      <vt:lpstr>Pivotal Internal Template</vt:lpstr>
      <vt:lpstr>17_9 Pivotal External Template</vt:lpstr>
      <vt:lpstr>1_Pivotal Internal Template</vt:lpstr>
      <vt:lpstr>2_pivotal_2013_nocircles</vt:lpstr>
      <vt:lpstr>2_Pivotal Internal Template</vt:lpstr>
      <vt:lpstr>All things Python @ Pivotal (Data Science)</vt:lpstr>
      <vt:lpstr>About Me</vt:lpstr>
      <vt:lpstr>Agenda</vt:lpstr>
      <vt:lpstr>Pivotal Data Science – Introduction</vt:lpstr>
      <vt:lpstr>Pivotal Data Science</vt:lpstr>
      <vt:lpstr>Pivotal Data Science Knowledge Development</vt:lpstr>
      <vt:lpstr>PIVOTAL DATA SCIENCE TEAM</vt:lpstr>
      <vt:lpstr>Technology and Tools</vt:lpstr>
      <vt:lpstr>Data Science Toolkit</vt:lpstr>
      <vt:lpstr>PowerPoint Presentation</vt:lpstr>
      <vt:lpstr>Python on the client</vt:lpstr>
      <vt:lpstr>Data Science Lab – Sample Timeline</vt:lpstr>
      <vt:lpstr>Data Science Storytelling</vt:lpstr>
      <vt:lpstr>Python Distribution</vt:lpstr>
      <vt:lpstr>Notebooks</vt:lpstr>
      <vt:lpstr>Seaborn</vt:lpstr>
      <vt:lpstr>What about machine learning?</vt:lpstr>
      <vt:lpstr>Machine Learning in Python : Scikit Learn</vt:lpstr>
      <vt:lpstr>Scikit Learn Cheat Sheet</vt:lpstr>
      <vt:lpstr>Numerous other libraries</vt:lpstr>
      <vt:lpstr>Python in-database</vt:lpstr>
      <vt:lpstr>Data Parallelism through PL/X : X in Python, R, Java, C/C++ and pgSQL</vt:lpstr>
      <vt:lpstr>What exactly does PL/Python do?</vt:lpstr>
      <vt:lpstr>User Defined Functions (UDFs) in PL/Python</vt:lpstr>
      <vt:lpstr>Returning Results</vt:lpstr>
      <vt:lpstr>Returning more results</vt:lpstr>
      <vt:lpstr>Accessing Packages</vt:lpstr>
      <vt:lpstr>UCI Auto MPG Dataset – A toy problem</vt:lpstr>
      <vt:lpstr>Ridge Regression with scikit-learn on PL/Python</vt:lpstr>
      <vt:lpstr>PL/Python + scikit-learn : Model Coefficients</vt:lpstr>
      <vt:lpstr>Model Parallelism</vt:lpstr>
      <vt:lpstr>MADlib : Scalable, in-database Machine Learning</vt:lpstr>
      <vt:lpstr>Supported Platforms</vt:lpstr>
      <vt:lpstr>Functions</vt:lpstr>
      <vt:lpstr>PowerPoint Presentation</vt:lpstr>
      <vt:lpstr>Convex optimization framework</vt:lpstr>
      <vt:lpstr>What are our customers saying about us?</vt:lpstr>
      <vt:lpstr>What are our customers saying about us?</vt:lpstr>
      <vt:lpstr>What are our customers saying about us?</vt:lpstr>
      <vt:lpstr>What are our customers saying about us?</vt:lpstr>
      <vt:lpstr>What are our customers saying about us?</vt:lpstr>
      <vt:lpstr>What are our customers saying about us?</vt:lpstr>
      <vt:lpstr>What are our customers saying about us?</vt:lpstr>
      <vt:lpstr>What are our customers saying about us?</vt:lpstr>
      <vt:lpstr>What are our customers saying about us?</vt:lpstr>
      <vt:lpstr>What are our customers saying about us?</vt:lpstr>
      <vt:lpstr>What are our customers saying about us?</vt:lpstr>
      <vt:lpstr>What are our customers saying about us?</vt:lpstr>
      <vt:lpstr>PowerPoint Presentation</vt:lpstr>
      <vt:lpstr>PowerPoint Presentation</vt:lpstr>
      <vt:lpstr>PowerPoint Presentation</vt:lpstr>
      <vt:lpstr>K-means: Parallel Computation</vt:lpstr>
      <vt:lpstr>Driver Functions in PL/Python</vt:lpstr>
      <vt:lpstr>In-database parallel grid search using</vt:lpstr>
      <vt:lpstr>In-database grid search - Approach</vt:lpstr>
      <vt:lpstr>Model Training and Scoring : XGBoost</vt:lpstr>
      <vt:lpstr>Python on Cloud Foundry</vt:lpstr>
      <vt:lpstr>What is Cloud Foundry?</vt:lpstr>
      <vt:lpstr>How can CF help data scientists?</vt:lpstr>
      <vt:lpstr>PowerPoint Presentation</vt:lpstr>
      <vt:lpstr>Cloud Foundry Foundation: Industry Standard</vt:lpstr>
      <vt:lpstr>CF for data scientists &amp; developers</vt:lpstr>
      <vt:lpstr>Python on Cloud Foundry</vt:lpstr>
      <vt:lpstr>Official Python Buildpack</vt:lpstr>
      <vt:lpstr>Using conda for package management</vt:lpstr>
      <vt:lpstr>How to use the conda buildpack</vt:lpstr>
      <vt:lpstr>Putting it all together : Topic and Sentiment Analysis Demo</vt:lpstr>
      <vt:lpstr>Data Science + Agile = Quick Wins</vt:lpstr>
      <vt:lpstr>Text Analytics Pipeline</vt:lpstr>
      <vt:lpstr>Topic and Sentiment Analysis Engine (Demo)</vt:lpstr>
      <vt:lpstr>Appendix</vt:lpstr>
      <vt:lpstr>Pivotal Data Science Blogs</vt:lpstr>
    </vt:vector>
  </TitlesOfParts>
  <Company>EMC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EMC</dc:creator>
  <cp:lastModifiedBy>Srivatsan Ramanujam</cp:lastModifiedBy>
  <cp:revision>1970</cp:revision>
  <dcterms:created xsi:type="dcterms:W3CDTF">2013-04-01T23:03:32Z</dcterms:created>
  <dcterms:modified xsi:type="dcterms:W3CDTF">2015-10-15T23:13:23Z</dcterms:modified>
</cp:coreProperties>
</file>